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Consolas" panose="020B0609020204030204" pitchFamily="49" charset="0"/>
      <p:regular r:id="rId23"/>
      <p:bold r:id="rId24"/>
      <p:italic r:id="rId25"/>
      <p:boldItalic r:id="rId26"/>
    </p:embeddedFont>
    <p:embeddedFont>
      <p:font typeface="Roboto" panose="02000000000000000000" pitchFamily="2" charset="0"/>
      <p:regular r:id="rId27"/>
      <p:bold r:id="rId28"/>
    </p:embeddedFont>
    <p:embeddedFont>
      <p:font typeface="Roboto Slab" pitchFamily="2" charset="0"/>
      <p:regular r:id="rId29"/>
    </p:embeddedFont>
    <p:embeddedFont>
      <p:font typeface="Roboto Slab Light" pitchFamily="2"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10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notesSlide" Target="../notesSlides/notesSlide11.xml"/><Relationship Id="rId16"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20854"/>
            <a:ext cx="5878116" cy="620078"/>
          </a:xfrm>
          <a:prstGeom prst="rect">
            <a:avLst/>
          </a:prstGeom>
          <a:noFill/>
          <a:ln/>
        </p:spPr>
        <p:txBody>
          <a:bodyPr wrap="none" lIns="0" tIns="0" rIns="0" bIns="0" rtlCol="0" anchor="t"/>
          <a:lstStyle/>
          <a:p>
            <a:pPr marL="0" indent="0" algn="l">
              <a:lnSpc>
                <a:spcPts val="4850"/>
              </a:lnSpc>
              <a:buNone/>
            </a:pPr>
            <a:r>
              <a:rPr lang="en-US" sz="3900" dirty="0">
                <a:solidFill>
                  <a:srgbClr val="3257B8"/>
                </a:solidFill>
                <a:latin typeface="Roboto Slab" pitchFamily="34" charset="0"/>
                <a:ea typeface="Roboto Slab" pitchFamily="34" charset="-122"/>
                <a:cs typeface="Roboto Slab" pitchFamily="34" charset="-120"/>
              </a:rPr>
              <a:t>Windows Security Policy</a:t>
            </a:r>
            <a:endParaRPr lang="en-US" sz="3900" dirty="0"/>
          </a:p>
        </p:txBody>
      </p:sp>
      <p:sp>
        <p:nvSpPr>
          <p:cNvPr id="4" name="Text 1"/>
          <p:cNvSpPr/>
          <p:nvPr/>
        </p:nvSpPr>
        <p:spPr>
          <a:xfrm>
            <a:off x="793790" y="3938588"/>
            <a:ext cx="7556421" cy="1270159"/>
          </a:xfrm>
          <a:prstGeom prst="rect">
            <a:avLst/>
          </a:prstGeom>
          <a:noFill/>
          <a:ln/>
        </p:spPr>
        <p:txBody>
          <a:bodyPr wrap="square" lIns="0" tIns="0" rIns="0" bIns="0" rtlCol="0" anchor="t"/>
          <a:lstStyle/>
          <a:p>
            <a:pPr marL="0" indent="0" algn="just">
              <a:lnSpc>
                <a:spcPts val="2500"/>
              </a:lnSpc>
              <a:buNone/>
            </a:pPr>
            <a:r>
              <a:rPr lang="en-US" sz="2000" dirty="0">
                <a:solidFill>
                  <a:srgbClr val="15213F"/>
                </a:solidFill>
                <a:latin typeface="Roboto" pitchFamily="34" charset="0"/>
                <a:ea typeface="Roboto" pitchFamily="34" charset="-122"/>
                <a:cs typeface="Roboto" pitchFamily="34" charset="-120"/>
              </a:rPr>
              <a:t>A comprehensive guide to implementing and managing security policies in enterprise Windows environments. This presentation covers essential security configuration tools, Group Policy management, administrative controls, and network hardening techniques used by IT professionals worldwide.</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272891"/>
            <a:ext cx="4399359" cy="248007"/>
          </a:xfrm>
          <a:prstGeom prst="rect">
            <a:avLst/>
          </a:prstGeom>
          <a:noFill/>
          <a:ln/>
        </p:spPr>
        <p:txBody>
          <a:bodyPr wrap="none" lIns="0" tIns="0" rIns="0" bIns="0" rtlCol="0" anchor="t"/>
          <a:lstStyle/>
          <a:p>
            <a:pPr marL="0" indent="0" algn="l">
              <a:lnSpc>
                <a:spcPts val="1950"/>
              </a:lnSpc>
              <a:buNone/>
            </a:pPr>
            <a:r>
              <a:rPr lang="en-US" sz="1550" dirty="0">
                <a:solidFill>
                  <a:srgbClr val="3257B8"/>
                </a:solidFill>
                <a:latin typeface="Roboto Slab" pitchFamily="34" charset="0"/>
                <a:ea typeface="Roboto Slab" pitchFamily="34" charset="-122"/>
                <a:cs typeface="Roboto Slab" pitchFamily="34" charset="-120"/>
              </a:rPr>
              <a:t>Managing Administrative Users and Privileges</a:t>
            </a:r>
            <a:endParaRPr lang="en-US" sz="1550" dirty="0"/>
          </a:p>
        </p:txBody>
      </p:sp>
      <p:sp>
        <p:nvSpPr>
          <p:cNvPr id="3" name="Text 1"/>
          <p:cNvSpPr/>
          <p:nvPr/>
        </p:nvSpPr>
        <p:spPr>
          <a:xfrm>
            <a:off x="396835" y="719257"/>
            <a:ext cx="13836729" cy="158591"/>
          </a:xfrm>
          <a:prstGeom prst="rect">
            <a:avLst/>
          </a:prstGeom>
          <a:noFill/>
          <a:ln/>
        </p:spPr>
        <p:txBody>
          <a:bodyPr wrap="non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Proper management of administrative accounts is fundamental to Windows security. The principle of least privilege dictates that users should only have the minimum permissions necessary to perform their job functions. Administrative access should be carefully controlled, monitored, and audited.</a:t>
            </a:r>
            <a:endParaRPr lang="en-US" sz="750" dirty="0"/>
          </a:p>
        </p:txBody>
      </p:sp>
      <p:pic>
        <p:nvPicPr>
          <p:cNvPr id="4" name="Image 0" descr="preencoded.png"/>
          <p:cNvPicPr>
            <a:picLocks noChangeAspect="1"/>
          </p:cNvPicPr>
          <p:nvPr/>
        </p:nvPicPr>
        <p:blipFill>
          <a:blip r:embed="rId3"/>
          <a:stretch>
            <a:fillRect/>
          </a:stretch>
        </p:blipFill>
        <p:spPr>
          <a:xfrm>
            <a:off x="396835" y="989409"/>
            <a:ext cx="4612243" cy="396835"/>
          </a:xfrm>
          <a:prstGeom prst="rect">
            <a:avLst/>
          </a:prstGeom>
        </p:spPr>
      </p:pic>
      <p:sp>
        <p:nvSpPr>
          <p:cNvPr id="5" name="Text 2"/>
          <p:cNvSpPr/>
          <p:nvPr/>
        </p:nvSpPr>
        <p:spPr>
          <a:xfrm>
            <a:off x="496014" y="1485424"/>
            <a:ext cx="1416487"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Standard User Accounts</a:t>
            </a:r>
            <a:endParaRPr lang="en-US" sz="950" dirty="0"/>
          </a:p>
        </p:txBody>
      </p:sp>
      <p:sp>
        <p:nvSpPr>
          <p:cNvPr id="6" name="Text 3"/>
          <p:cNvSpPr/>
          <p:nvPr/>
        </p:nvSpPr>
        <p:spPr>
          <a:xfrm>
            <a:off x="496014" y="1699974"/>
            <a:ext cx="4413885" cy="317183"/>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Daily-use accounts with limited privileges. Cannot install software, modify system settings, or access other users' files without elevation.</a:t>
            </a:r>
            <a:endParaRPr lang="en-US" sz="750" dirty="0"/>
          </a:p>
        </p:txBody>
      </p:sp>
      <p:pic>
        <p:nvPicPr>
          <p:cNvPr id="7" name="Image 1" descr="preencoded.png"/>
          <p:cNvPicPr>
            <a:picLocks noChangeAspect="1"/>
          </p:cNvPicPr>
          <p:nvPr/>
        </p:nvPicPr>
        <p:blipFill>
          <a:blip r:embed="rId4"/>
          <a:stretch>
            <a:fillRect/>
          </a:stretch>
        </p:blipFill>
        <p:spPr>
          <a:xfrm>
            <a:off x="5009078" y="989409"/>
            <a:ext cx="4612243" cy="396835"/>
          </a:xfrm>
          <a:prstGeom prst="rect">
            <a:avLst/>
          </a:prstGeom>
        </p:spPr>
      </p:pic>
      <p:sp>
        <p:nvSpPr>
          <p:cNvPr id="8" name="Text 4"/>
          <p:cNvSpPr/>
          <p:nvPr/>
        </p:nvSpPr>
        <p:spPr>
          <a:xfrm>
            <a:off x="5108258" y="1485424"/>
            <a:ext cx="1473160"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Administrative Accounts</a:t>
            </a:r>
            <a:endParaRPr lang="en-US" sz="950" dirty="0"/>
          </a:p>
        </p:txBody>
      </p:sp>
      <p:sp>
        <p:nvSpPr>
          <p:cNvPr id="9" name="Text 5"/>
          <p:cNvSpPr/>
          <p:nvPr/>
        </p:nvSpPr>
        <p:spPr>
          <a:xfrm>
            <a:off x="5108258" y="1699974"/>
            <a:ext cx="4413885" cy="317183"/>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Separate privileged accounts used only for administrative tasks. Should never be used for email, web browsing, or routine activities.</a:t>
            </a:r>
            <a:endParaRPr lang="en-US" sz="750" dirty="0"/>
          </a:p>
        </p:txBody>
      </p:sp>
      <p:pic>
        <p:nvPicPr>
          <p:cNvPr id="10" name="Image 2" descr="preencoded.png"/>
          <p:cNvPicPr>
            <a:picLocks noChangeAspect="1"/>
          </p:cNvPicPr>
          <p:nvPr/>
        </p:nvPicPr>
        <p:blipFill>
          <a:blip r:embed="rId5"/>
          <a:stretch>
            <a:fillRect/>
          </a:stretch>
        </p:blipFill>
        <p:spPr>
          <a:xfrm>
            <a:off x="9621322" y="989409"/>
            <a:ext cx="4612243" cy="396835"/>
          </a:xfrm>
          <a:prstGeom prst="rect">
            <a:avLst/>
          </a:prstGeom>
        </p:spPr>
      </p:pic>
      <p:sp>
        <p:nvSpPr>
          <p:cNvPr id="11" name="Text 6"/>
          <p:cNvSpPr/>
          <p:nvPr/>
        </p:nvSpPr>
        <p:spPr>
          <a:xfrm>
            <a:off x="9720501" y="1485424"/>
            <a:ext cx="1311712"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Built-in Administrator</a:t>
            </a:r>
            <a:endParaRPr lang="en-US" sz="950" dirty="0"/>
          </a:p>
        </p:txBody>
      </p:sp>
      <p:sp>
        <p:nvSpPr>
          <p:cNvPr id="12" name="Text 7"/>
          <p:cNvSpPr/>
          <p:nvPr/>
        </p:nvSpPr>
        <p:spPr>
          <a:xfrm>
            <a:off x="9720501" y="1699974"/>
            <a:ext cx="4413885" cy="317183"/>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The most powerful account on a system. Should be renamed, given a complex password, and disabled when not needed for emergency recovery.</a:t>
            </a:r>
            <a:endParaRPr lang="en-US" sz="750" dirty="0"/>
          </a:p>
        </p:txBody>
      </p:sp>
      <p:sp>
        <p:nvSpPr>
          <p:cNvPr id="13" name="Text 8"/>
          <p:cNvSpPr/>
          <p:nvPr/>
        </p:nvSpPr>
        <p:spPr>
          <a:xfrm>
            <a:off x="396835" y="2265164"/>
            <a:ext cx="4279583" cy="185976"/>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Practical Lab: Implementing Secure Administrative Practices</a:t>
            </a:r>
            <a:endParaRPr lang="en-US" sz="1150" dirty="0"/>
          </a:p>
        </p:txBody>
      </p:sp>
      <p:sp>
        <p:nvSpPr>
          <p:cNvPr id="14" name="Text 9"/>
          <p:cNvSpPr/>
          <p:nvPr/>
        </p:nvSpPr>
        <p:spPr>
          <a:xfrm>
            <a:off x="396835" y="2689265"/>
            <a:ext cx="6797397"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Task 1: Rename and Secure Built-in Administrator</a:t>
            </a:r>
            <a:endParaRPr lang="en-US" sz="750" dirty="0"/>
          </a:p>
        </p:txBody>
      </p:sp>
      <p:sp>
        <p:nvSpPr>
          <p:cNvPr id="15" name="Shape 10"/>
          <p:cNvSpPr/>
          <p:nvPr/>
        </p:nvSpPr>
        <p:spPr>
          <a:xfrm>
            <a:off x="396835" y="2959417"/>
            <a:ext cx="6797397" cy="1258967"/>
          </a:xfrm>
          <a:prstGeom prst="roundRect">
            <a:avLst>
              <a:gd name="adj" fmla="val 1182"/>
            </a:avLst>
          </a:prstGeom>
          <a:solidFill>
            <a:srgbClr val="EEEFF1"/>
          </a:solidFill>
          <a:ln/>
        </p:spPr>
      </p:sp>
      <p:sp>
        <p:nvSpPr>
          <p:cNvPr id="16" name="Shape 11"/>
          <p:cNvSpPr/>
          <p:nvPr/>
        </p:nvSpPr>
        <p:spPr>
          <a:xfrm>
            <a:off x="391954" y="2959417"/>
            <a:ext cx="6807160" cy="1258967"/>
          </a:xfrm>
          <a:prstGeom prst="roundRect">
            <a:avLst>
              <a:gd name="adj" fmla="val 1182"/>
            </a:avLst>
          </a:prstGeom>
          <a:solidFill>
            <a:srgbClr val="EEEFF1"/>
          </a:solidFill>
          <a:ln/>
        </p:spPr>
      </p:sp>
      <p:sp>
        <p:nvSpPr>
          <p:cNvPr id="17" name="Text 12"/>
          <p:cNvSpPr/>
          <p:nvPr/>
        </p:nvSpPr>
        <p:spPr>
          <a:xfrm>
            <a:off x="491133" y="3033832"/>
            <a:ext cx="6608802" cy="1110139"/>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highlight>
                  <a:srgbClr val="EEEFF1"/>
                </a:highlight>
                <a:latin typeface="Consolas" pitchFamily="34" charset="0"/>
                <a:ea typeface="Consolas" pitchFamily="34" charset="-122"/>
                <a:cs typeface="Consolas" pitchFamily="34" charset="-120"/>
              </a:rPr>
              <a:t>1. Open gpedit.msc or gpmc.msc2. Navigate to: Computer Configuration &gt; Windows Settings   &gt; Security Settings &gt; Local Policies &gt; Security Options3. Double-click "Accounts: Rename administrator account"4. Enter new name (e.g., "SA_Admin_2024")5. Set "Accounts: Administrator account status" to Disabled6. Apply and document the new account name securely</a:t>
            </a:r>
            <a:endParaRPr lang="en-US" sz="750" dirty="0"/>
          </a:p>
        </p:txBody>
      </p:sp>
      <p:sp>
        <p:nvSpPr>
          <p:cNvPr id="18" name="Text 13"/>
          <p:cNvSpPr/>
          <p:nvPr/>
        </p:nvSpPr>
        <p:spPr>
          <a:xfrm>
            <a:off x="396835" y="4329946"/>
            <a:ext cx="6797397"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Task 2: Create Secondary Admin Account</a:t>
            </a:r>
            <a:endParaRPr lang="en-US" sz="750" dirty="0"/>
          </a:p>
        </p:txBody>
      </p:sp>
      <p:sp>
        <p:nvSpPr>
          <p:cNvPr id="19" name="Shape 14"/>
          <p:cNvSpPr/>
          <p:nvPr/>
        </p:nvSpPr>
        <p:spPr>
          <a:xfrm>
            <a:off x="396835" y="4600099"/>
            <a:ext cx="6797397" cy="1417558"/>
          </a:xfrm>
          <a:prstGeom prst="roundRect">
            <a:avLst>
              <a:gd name="adj" fmla="val 1050"/>
            </a:avLst>
          </a:prstGeom>
          <a:solidFill>
            <a:srgbClr val="EEEFF1"/>
          </a:solidFill>
          <a:ln/>
        </p:spPr>
      </p:sp>
      <p:sp>
        <p:nvSpPr>
          <p:cNvPr id="20" name="Shape 15"/>
          <p:cNvSpPr/>
          <p:nvPr/>
        </p:nvSpPr>
        <p:spPr>
          <a:xfrm>
            <a:off x="391954" y="4600099"/>
            <a:ext cx="6807160" cy="1417558"/>
          </a:xfrm>
          <a:prstGeom prst="roundRect">
            <a:avLst>
              <a:gd name="adj" fmla="val 1050"/>
            </a:avLst>
          </a:prstGeom>
          <a:solidFill>
            <a:srgbClr val="EEEFF1"/>
          </a:solidFill>
          <a:ln/>
        </p:spPr>
      </p:sp>
      <p:sp>
        <p:nvSpPr>
          <p:cNvPr id="21" name="Text 16"/>
          <p:cNvSpPr/>
          <p:nvPr/>
        </p:nvSpPr>
        <p:spPr>
          <a:xfrm>
            <a:off x="491133" y="4674513"/>
            <a:ext cx="6608802" cy="1268730"/>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highlight>
                  <a:srgbClr val="EEEFF1"/>
                </a:highlight>
                <a:latin typeface="Consolas" pitchFamily="34" charset="0"/>
                <a:ea typeface="Consolas" pitchFamily="34" charset="-122"/>
                <a:cs typeface="Consolas" pitchFamily="34" charset="-120"/>
              </a:rPr>
              <a:t>1. Open Computer Management (compmgmt.msc)2. Navigate to Local Users and Groups &gt; Users3. Right-click Users, select New User4. Username: admin_[yourname], Full name: [Your Name] Admin5. Set complex password (min 15 characters)6. Uncheck "User must change password at next logon"7. Check "Password never expires" (document in secure location)8. Click Create, then add to Administrators group</a:t>
            </a:r>
            <a:endParaRPr lang="en-US" sz="750" dirty="0"/>
          </a:p>
        </p:txBody>
      </p:sp>
      <p:pic>
        <p:nvPicPr>
          <p:cNvPr id="22" name="Image 3" descr="preencoded.png"/>
          <p:cNvPicPr>
            <a:picLocks noChangeAspect="1"/>
          </p:cNvPicPr>
          <p:nvPr/>
        </p:nvPicPr>
        <p:blipFill>
          <a:blip r:embed="rId6"/>
          <a:srcRect b="51303"/>
          <a:stretch>
            <a:fillRect/>
          </a:stretch>
        </p:blipFill>
        <p:spPr>
          <a:xfrm>
            <a:off x="7443788" y="2711529"/>
            <a:ext cx="6797397" cy="2376838"/>
          </a:xfrm>
          <a:prstGeom prst="rect">
            <a:avLst/>
          </a:prstGeom>
        </p:spPr>
      </p:pic>
      <p:sp>
        <p:nvSpPr>
          <p:cNvPr id="23" name="Shape 17"/>
          <p:cNvSpPr/>
          <p:nvPr/>
        </p:nvSpPr>
        <p:spPr>
          <a:xfrm>
            <a:off x="7443788" y="5536875"/>
            <a:ext cx="6797397" cy="579953"/>
          </a:xfrm>
          <a:prstGeom prst="roundRect">
            <a:avLst>
              <a:gd name="adj" fmla="val 2567"/>
            </a:avLst>
          </a:prstGeom>
          <a:solidFill>
            <a:srgbClr val="C3CFEF"/>
          </a:solidFill>
          <a:ln/>
        </p:spPr>
      </p:sp>
      <p:sp>
        <p:nvSpPr>
          <p:cNvPr id="25" name="Text 18"/>
          <p:cNvSpPr/>
          <p:nvPr/>
        </p:nvSpPr>
        <p:spPr>
          <a:xfrm>
            <a:off x="7766090" y="5660819"/>
            <a:ext cx="6375916" cy="317183"/>
          </a:xfrm>
          <a:prstGeom prst="rect">
            <a:avLst/>
          </a:prstGeom>
          <a:noFill/>
          <a:ln/>
        </p:spPr>
        <p:txBody>
          <a:bodyPr wrap="square" lIns="0" tIns="0" rIns="0" bIns="0" rtlCol="0" anchor="t"/>
          <a:lstStyle/>
          <a:p>
            <a:pPr marL="0" indent="0" algn="l">
              <a:lnSpc>
                <a:spcPts val="1250"/>
              </a:lnSpc>
              <a:buNone/>
            </a:pPr>
            <a:r>
              <a:rPr lang="en-US" sz="750" b="1" dirty="0">
                <a:solidFill>
                  <a:srgbClr val="000000"/>
                </a:solidFill>
                <a:latin typeface="Roboto" pitchFamily="34" charset="0"/>
                <a:ea typeface="Roboto" pitchFamily="34" charset="-122"/>
                <a:cs typeface="Roboto" pitchFamily="34" charset="-120"/>
              </a:rPr>
              <a:t>Security Best Practice:</a:t>
            </a:r>
            <a:r>
              <a:rPr lang="en-US" sz="750" dirty="0">
                <a:solidFill>
                  <a:srgbClr val="000000"/>
                </a:solidFill>
                <a:latin typeface="Roboto" pitchFamily="34" charset="0"/>
                <a:ea typeface="Roboto" pitchFamily="34" charset="-122"/>
                <a:cs typeface="Roboto" pitchFamily="34" charset="-120"/>
              </a:rPr>
              <a:t> Implement a naming convention that doesn't obviously identify administrative accounts (avoid "admin", "administrator", "root"). Use account descriptions in Active Directory to document ownership while keeping usernames obscured.</a:t>
            </a:r>
            <a:endParaRPr lang="en-US" sz="750" dirty="0"/>
          </a:p>
        </p:txBody>
      </p:sp>
      <p:sp>
        <p:nvSpPr>
          <p:cNvPr id="26" name="Text 19"/>
          <p:cNvSpPr/>
          <p:nvPr/>
        </p:nvSpPr>
        <p:spPr>
          <a:xfrm>
            <a:off x="7443788" y="6580905"/>
            <a:ext cx="6797397" cy="158591"/>
          </a:xfrm>
          <a:prstGeom prst="rect">
            <a:avLst/>
          </a:prstGeom>
          <a:noFill/>
          <a:ln/>
        </p:spPr>
        <p:txBody>
          <a:bodyPr wrap="none" lIns="0" tIns="0" rIns="0" bIns="0" rtlCol="0" anchor="t"/>
          <a:lstStyle/>
          <a:p>
            <a:pPr marL="0" indent="0" algn="l">
              <a:lnSpc>
                <a:spcPts val="1250"/>
              </a:lnSpc>
              <a:buNone/>
            </a:pPr>
            <a:r>
              <a:rPr lang="en-US" sz="1100" b="1" dirty="0">
                <a:solidFill>
                  <a:srgbClr val="15213F"/>
                </a:solidFill>
                <a:latin typeface="Roboto" pitchFamily="34" charset="0"/>
                <a:ea typeface="Roboto" pitchFamily="34" charset="-122"/>
                <a:cs typeface="Roboto" pitchFamily="34" charset="-120"/>
              </a:rPr>
              <a:t>Task 3: Verify Administrative Group Membership</a:t>
            </a:r>
            <a:endParaRPr lang="en-US" sz="1100" dirty="0"/>
          </a:p>
        </p:txBody>
      </p:sp>
      <p:sp>
        <p:nvSpPr>
          <p:cNvPr id="28" name="Shape 21"/>
          <p:cNvSpPr/>
          <p:nvPr/>
        </p:nvSpPr>
        <p:spPr>
          <a:xfrm>
            <a:off x="7443788" y="6851058"/>
            <a:ext cx="6807160" cy="941784"/>
          </a:xfrm>
          <a:prstGeom prst="roundRect">
            <a:avLst>
              <a:gd name="adj" fmla="val 1581"/>
            </a:avLst>
          </a:prstGeom>
          <a:solidFill>
            <a:srgbClr val="EEEFF1"/>
          </a:solidFill>
          <a:ln/>
        </p:spPr>
      </p:sp>
      <p:sp>
        <p:nvSpPr>
          <p:cNvPr id="29" name="Text 22"/>
          <p:cNvSpPr/>
          <p:nvPr/>
        </p:nvSpPr>
        <p:spPr>
          <a:xfrm>
            <a:off x="7538085" y="6925471"/>
            <a:ext cx="6608802" cy="1078217"/>
          </a:xfrm>
          <a:prstGeom prst="rect">
            <a:avLst/>
          </a:prstGeom>
          <a:noFill/>
          <a:ln/>
        </p:spPr>
        <p:txBody>
          <a:bodyPr wrap="square" lIns="0" tIns="0" rIns="0" bIns="0" rtlCol="0" anchor="t"/>
          <a:lstStyle/>
          <a:p>
            <a:pPr marL="0" indent="0" algn="l">
              <a:lnSpc>
                <a:spcPts val="1250"/>
              </a:lnSpc>
              <a:buNone/>
            </a:pPr>
            <a:r>
              <a:rPr lang="en-US" sz="1400" dirty="0">
                <a:solidFill>
                  <a:srgbClr val="15213F"/>
                </a:solidFill>
                <a:highlight>
                  <a:srgbClr val="EEEFF1"/>
                </a:highlight>
                <a:latin typeface="Consolas" pitchFamily="34" charset="0"/>
                <a:ea typeface="Consolas" pitchFamily="34" charset="-122"/>
                <a:cs typeface="Consolas" pitchFamily="34" charset="-120"/>
              </a:rPr>
              <a:t>PowerShell Command:Get-LocalGroupMember -Group "Administrators"This lists all members of the local Administrators group.Review regularly and remove unnecessary accounts.</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94955" y="408980"/>
            <a:ext cx="5560338" cy="371832"/>
          </a:xfrm>
          <a:prstGeom prst="rect">
            <a:avLst/>
          </a:prstGeom>
          <a:noFill/>
          <a:ln/>
        </p:spPr>
        <p:txBody>
          <a:bodyPr wrap="none" lIns="0" tIns="0" rIns="0" bIns="0" rtlCol="0" anchor="t"/>
          <a:lstStyle/>
          <a:p>
            <a:pPr marL="0" indent="0" algn="l">
              <a:lnSpc>
                <a:spcPts val="2900"/>
              </a:lnSpc>
              <a:buNone/>
            </a:pPr>
            <a:r>
              <a:rPr lang="en-US" sz="2300" dirty="0">
                <a:solidFill>
                  <a:srgbClr val="3257B8"/>
                </a:solidFill>
                <a:latin typeface="Roboto Slab" pitchFamily="34" charset="0"/>
                <a:ea typeface="Roboto Slab" pitchFamily="34" charset="-122"/>
                <a:cs typeface="Roboto Slab" pitchFamily="34" charset="-120"/>
              </a:rPr>
              <a:t>AppLocker: Application Control Policies</a:t>
            </a:r>
            <a:endParaRPr lang="en-US" sz="2300" dirty="0"/>
          </a:p>
        </p:txBody>
      </p:sp>
      <p:sp>
        <p:nvSpPr>
          <p:cNvPr id="3" name="Text 1"/>
          <p:cNvSpPr/>
          <p:nvPr/>
        </p:nvSpPr>
        <p:spPr>
          <a:xfrm>
            <a:off x="594955" y="1078230"/>
            <a:ext cx="13440489" cy="475774"/>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AppLocker is a sophisticated application control technology that allows administrators to specify which applications, scripts, installers, and DLLs are permitted to run on Windows systems. By implementing a "whitelist" approach, organizations can dramatically reduce the risk of malware execution, unauthorized software installation, and insider threats.</a:t>
            </a:r>
            <a:endParaRPr lang="en-US" sz="1150" dirty="0"/>
          </a:p>
        </p:txBody>
      </p:sp>
      <p:sp>
        <p:nvSpPr>
          <p:cNvPr id="4" name="Text 2"/>
          <p:cNvSpPr/>
          <p:nvPr/>
        </p:nvSpPr>
        <p:spPr>
          <a:xfrm>
            <a:off x="2880717" y="2383274"/>
            <a:ext cx="1859280" cy="232410"/>
          </a:xfrm>
          <a:prstGeom prst="rect">
            <a:avLst/>
          </a:prstGeom>
          <a:noFill/>
          <a:ln/>
        </p:spPr>
        <p:txBody>
          <a:bodyPr wrap="none" lIns="0" tIns="0" rIns="0" bIns="0" rtlCol="0" anchor="t"/>
          <a:lstStyle/>
          <a:p>
            <a:pPr marL="0" indent="0" algn="r">
              <a:lnSpc>
                <a:spcPts val="1800"/>
              </a:lnSpc>
              <a:buNone/>
            </a:pPr>
            <a:r>
              <a:rPr lang="en-US" sz="1450" dirty="0">
                <a:solidFill>
                  <a:srgbClr val="15213F"/>
                </a:solidFill>
                <a:latin typeface="Roboto Slab" pitchFamily="34" charset="0"/>
                <a:ea typeface="Roboto Slab" pitchFamily="34" charset="-122"/>
                <a:cs typeface="Roboto Slab" pitchFamily="34" charset="-120"/>
              </a:rPr>
              <a:t>Executable Rules</a:t>
            </a:r>
            <a:endParaRPr lang="en-US" sz="1450" dirty="0"/>
          </a:p>
        </p:txBody>
      </p:sp>
      <p:sp>
        <p:nvSpPr>
          <p:cNvPr id="5" name="Text 3"/>
          <p:cNvSpPr/>
          <p:nvPr/>
        </p:nvSpPr>
        <p:spPr>
          <a:xfrm>
            <a:off x="594955" y="2704862"/>
            <a:ext cx="4145042" cy="475774"/>
          </a:xfrm>
          <a:prstGeom prst="rect">
            <a:avLst/>
          </a:prstGeom>
          <a:noFill/>
          <a:ln/>
        </p:spPr>
        <p:txBody>
          <a:bodyPr wrap="square" lIns="0" tIns="0" rIns="0" bIns="0" rtlCol="0" anchor="t"/>
          <a:lstStyle/>
          <a:p>
            <a:pPr marL="0" indent="0" algn="r">
              <a:lnSpc>
                <a:spcPts val="1850"/>
              </a:lnSpc>
              <a:buNone/>
            </a:pPr>
            <a:r>
              <a:rPr lang="en-US" sz="1150" dirty="0">
                <a:solidFill>
                  <a:srgbClr val="15213F"/>
                </a:solidFill>
                <a:latin typeface="Roboto" pitchFamily="34" charset="0"/>
                <a:ea typeface="Roboto" pitchFamily="34" charset="-122"/>
                <a:cs typeface="Roboto" pitchFamily="34" charset="-120"/>
              </a:rPr>
              <a:t>Control .exe and .com files. Most common rule type for preventing unauthorized application execution.</a:t>
            </a:r>
            <a:endParaRPr lang="en-US" sz="1150" dirty="0"/>
          </a:p>
        </p:txBody>
      </p:sp>
      <p:pic>
        <p:nvPicPr>
          <p:cNvPr id="6" name="Image 0" descr="preencoded.png"/>
          <p:cNvPicPr>
            <a:picLocks noChangeAspect="1"/>
          </p:cNvPicPr>
          <p:nvPr/>
        </p:nvPicPr>
        <p:blipFill>
          <a:blip r:embed="rId3"/>
          <a:stretch>
            <a:fillRect/>
          </a:stretch>
        </p:blipFill>
        <p:spPr>
          <a:xfrm>
            <a:off x="4963120" y="1721287"/>
            <a:ext cx="4704159" cy="4704159"/>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865" y="2994124"/>
            <a:ext cx="222528" cy="222528"/>
          </a:xfrm>
          <a:prstGeom prst="rect">
            <a:avLst/>
          </a:prstGeom>
        </p:spPr>
      </p:pic>
      <p:sp>
        <p:nvSpPr>
          <p:cNvPr id="8" name="Text 4"/>
          <p:cNvSpPr/>
          <p:nvPr/>
        </p:nvSpPr>
        <p:spPr>
          <a:xfrm>
            <a:off x="9890403" y="1992511"/>
            <a:ext cx="2153960" cy="232410"/>
          </a:xfrm>
          <a:prstGeom prst="rect">
            <a:avLst/>
          </a:prstGeom>
          <a:noFill/>
          <a:ln/>
        </p:spPr>
        <p:txBody>
          <a:bodyPr wrap="none" lIns="0" tIns="0" rIns="0" bIns="0" rtlCol="0" anchor="t"/>
          <a:lstStyle/>
          <a:p>
            <a:pPr marL="0" indent="0" algn="l">
              <a:lnSpc>
                <a:spcPts val="1800"/>
              </a:lnSpc>
              <a:buNone/>
            </a:pPr>
            <a:r>
              <a:rPr lang="en-US" sz="1450" dirty="0">
                <a:solidFill>
                  <a:srgbClr val="15213F"/>
                </a:solidFill>
                <a:latin typeface="Roboto Slab" pitchFamily="34" charset="0"/>
                <a:ea typeface="Roboto Slab" pitchFamily="34" charset="-122"/>
                <a:cs typeface="Roboto Slab" pitchFamily="34" charset="-120"/>
              </a:rPr>
              <a:t>Windows Installer Rules</a:t>
            </a:r>
            <a:endParaRPr lang="en-US" sz="1450" dirty="0"/>
          </a:p>
        </p:txBody>
      </p:sp>
      <p:sp>
        <p:nvSpPr>
          <p:cNvPr id="9" name="Text 5"/>
          <p:cNvSpPr/>
          <p:nvPr/>
        </p:nvSpPr>
        <p:spPr>
          <a:xfrm>
            <a:off x="9890403" y="2314099"/>
            <a:ext cx="4145042" cy="475774"/>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Govern .msi, .msp, and .mst files to control software installation and prevent unauthorized package deployment.</a:t>
            </a:r>
            <a:endParaRPr lang="en-US" sz="1150" dirty="0"/>
          </a:p>
        </p:txBody>
      </p:sp>
      <p:pic>
        <p:nvPicPr>
          <p:cNvPr id="10" name="Image 2" descr="preencoded.png"/>
          <p:cNvPicPr>
            <a:picLocks noChangeAspect="1"/>
          </p:cNvPicPr>
          <p:nvPr/>
        </p:nvPicPr>
        <p:blipFill>
          <a:blip r:embed="rId6"/>
          <a:stretch>
            <a:fillRect/>
          </a:stretch>
        </p:blipFill>
        <p:spPr>
          <a:xfrm>
            <a:off x="4963120" y="1721287"/>
            <a:ext cx="4704159" cy="4704159"/>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2690" y="2396073"/>
            <a:ext cx="222528" cy="222528"/>
          </a:xfrm>
          <a:prstGeom prst="rect">
            <a:avLst/>
          </a:prstGeom>
        </p:spPr>
      </p:pic>
      <p:sp>
        <p:nvSpPr>
          <p:cNvPr id="12" name="Text 6"/>
          <p:cNvSpPr/>
          <p:nvPr/>
        </p:nvSpPr>
        <p:spPr>
          <a:xfrm>
            <a:off x="9964698" y="3555683"/>
            <a:ext cx="1859280" cy="232410"/>
          </a:xfrm>
          <a:prstGeom prst="rect">
            <a:avLst/>
          </a:prstGeom>
          <a:noFill/>
          <a:ln/>
        </p:spPr>
        <p:txBody>
          <a:bodyPr wrap="none" lIns="0" tIns="0" rIns="0" bIns="0" rtlCol="0" anchor="t"/>
          <a:lstStyle/>
          <a:p>
            <a:pPr marL="0" indent="0" algn="l">
              <a:lnSpc>
                <a:spcPts val="1800"/>
              </a:lnSpc>
              <a:buNone/>
            </a:pPr>
            <a:r>
              <a:rPr lang="en-US" sz="1450" dirty="0">
                <a:solidFill>
                  <a:srgbClr val="15213F"/>
                </a:solidFill>
                <a:latin typeface="Roboto Slab" pitchFamily="34" charset="0"/>
                <a:ea typeface="Roboto Slab" pitchFamily="34" charset="-122"/>
                <a:cs typeface="Roboto Slab" pitchFamily="34" charset="-120"/>
              </a:rPr>
              <a:t>Script Rules</a:t>
            </a:r>
            <a:endParaRPr lang="en-US" sz="1450" dirty="0"/>
          </a:p>
        </p:txBody>
      </p:sp>
      <p:sp>
        <p:nvSpPr>
          <p:cNvPr id="13" name="Text 7"/>
          <p:cNvSpPr/>
          <p:nvPr/>
        </p:nvSpPr>
        <p:spPr>
          <a:xfrm>
            <a:off x="9964698" y="3877270"/>
            <a:ext cx="4070747" cy="475774"/>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Manage .ps1, .bat, .cmd, .vbs, and .js files to prevent malicious script execution and PowerShell-based attacks.</a:t>
            </a:r>
            <a:endParaRPr lang="en-US" sz="1150" dirty="0"/>
          </a:p>
        </p:txBody>
      </p:sp>
      <p:pic>
        <p:nvPicPr>
          <p:cNvPr id="14" name="Image 4" descr="preencoded.png"/>
          <p:cNvPicPr>
            <a:picLocks noChangeAspect="1"/>
          </p:cNvPicPr>
          <p:nvPr/>
        </p:nvPicPr>
        <p:blipFill>
          <a:blip r:embed="rId9"/>
          <a:stretch>
            <a:fillRect/>
          </a:stretch>
        </p:blipFill>
        <p:spPr>
          <a:xfrm>
            <a:off x="4963120" y="1721287"/>
            <a:ext cx="4704159" cy="4704159"/>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50332" y="3961983"/>
            <a:ext cx="222528" cy="222528"/>
          </a:xfrm>
          <a:prstGeom prst="rect">
            <a:avLst/>
          </a:prstGeom>
        </p:spPr>
      </p:pic>
      <p:sp>
        <p:nvSpPr>
          <p:cNvPr id="16" name="Text 8"/>
          <p:cNvSpPr/>
          <p:nvPr/>
        </p:nvSpPr>
        <p:spPr>
          <a:xfrm>
            <a:off x="9890403" y="5118854"/>
            <a:ext cx="1859280" cy="232410"/>
          </a:xfrm>
          <a:prstGeom prst="rect">
            <a:avLst/>
          </a:prstGeom>
          <a:noFill/>
          <a:ln/>
        </p:spPr>
        <p:txBody>
          <a:bodyPr wrap="none" lIns="0" tIns="0" rIns="0" bIns="0" rtlCol="0" anchor="t"/>
          <a:lstStyle/>
          <a:p>
            <a:pPr marL="0" indent="0" algn="l">
              <a:lnSpc>
                <a:spcPts val="1800"/>
              </a:lnSpc>
              <a:buNone/>
            </a:pPr>
            <a:r>
              <a:rPr lang="en-US" sz="1450" dirty="0">
                <a:solidFill>
                  <a:srgbClr val="15213F"/>
                </a:solidFill>
                <a:latin typeface="Roboto Slab" pitchFamily="34" charset="0"/>
                <a:ea typeface="Roboto Slab" pitchFamily="34" charset="-122"/>
                <a:cs typeface="Roboto Slab" pitchFamily="34" charset="-120"/>
              </a:rPr>
              <a:t>DLL Rules</a:t>
            </a:r>
            <a:endParaRPr lang="en-US" sz="1450" dirty="0"/>
          </a:p>
        </p:txBody>
      </p:sp>
      <p:sp>
        <p:nvSpPr>
          <p:cNvPr id="17" name="Text 9"/>
          <p:cNvSpPr/>
          <p:nvPr/>
        </p:nvSpPr>
        <p:spPr>
          <a:xfrm>
            <a:off x="9890403" y="5440442"/>
            <a:ext cx="4145042" cy="713661"/>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Control dynamic link libraries, though this requires more overhead. Use only in high-security environments due to performance impact.</a:t>
            </a:r>
            <a:endParaRPr lang="en-US" sz="1150" dirty="0"/>
          </a:p>
        </p:txBody>
      </p:sp>
      <p:pic>
        <p:nvPicPr>
          <p:cNvPr id="18" name="Image 6" descr="preencoded.png"/>
          <p:cNvPicPr>
            <a:picLocks noChangeAspect="1"/>
          </p:cNvPicPr>
          <p:nvPr/>
        </p:nvPicPr>
        <p:blipFill>
          <a:blip r:embed="rId12"/>
          <a:stretch>
            <a:fillRect/>
          </a:stretch>
        </p:blipFill>
        <p:spPr>
          <a:xfrm>
            <a:off x="4963120" y="1721287"/>
            <a:ext cx="4704159" cy="4704159"/>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12690" y="5527774"/>
            <a:ext cx="222528" cy="222528"/>
          </a:xfrm>
          <a:prstGeom prst="rect">
            <a:avLst/>
          </a:prstGeom>
        </p:spPr>
      </p:pic>
      <p:sp>
        <p:nvSpPr>
          <p:cNvPr id="20" name="Text 10"/>
          <p:cNvSpPr/>
          <p:nvPr/>
        </p:nvSpPr>
        <p:spPr>
          <a:xfrm>
            <a:off x="2880717" y="4846915"/>
            <a:ext cx="1859280" cy="232410"/>
          </a:xfrm>
          <a:prstGeom prst="rect">
            <a:avLst/>
          </a:prstGeom>
          <a:noFill/>
          <a:ln/>
        </p:spPr>
        <p:txBody>
          <a:bodyPr wrap="none" lIns="0" tIns="0" rIns="0" bIns="0" rtlCol="0" anchor="t"/>
          <a:lstStyle/>
          <a:p>
            <a:pPr marL="0" indent="0" algn="r">
              <a:lnSpc>
                <a:spcPts val="1800"/>
              </a:lnSpc>
              <a:buNone/>
            </a:pPr>
            <a:r>
              <a:rPr lang="en-US" sz="1450" dirty="0">
                <a:solidFill>
                  <a:srgbClr val="15213F"/>
                </a:solidFill>
                <a:latin typeface="Roboto Slab" pitchFamily="34" charset="0"/>
                <a:ea typeface="Roboto Slab" pitchFamily="34" charset="-122"/>
                <a:cs typeface="Roboto Slab" pitchFamily="34" charset="-120"/>
              </a:rPr>
              <a:t>Packaged Apps</a:t>
            </a:r>
            <a:endParaRPr lang="en-US" sz="1450" dirty="0"/>
          </a:p>
        </p:txBody>
      </p:sp>
      <p:sp>
        <p:nvSpPr>
          <p:cNvPr id="21" name="Text 11"/>
          <p:cNvSpPr/>
          <p:nvPr/>
        </p:nvSpPr>
        <p:spPr>
          <a:xfrm>
            <a:off x="594955" y="5168503"/>
            <a:ext cx="4145042" cy="475774"/>
          </a:xfrm>
          <a:prstGeom prst="rect">
            <a:avLst/>
          </a:prstGeom>
          <a:noFill/>
          <a:ln/>
        </p:spPr>
        <p:txBody>
          <a:bodyPr wrap="square" lIns="0" tIns="0" rIns="0" bIns="0" rtlCol="0" anchor="t"/>
          <a:lstStyle/>
          <a:p>
            <a:pPr marL="0" indent="0" algn="r">
              <a:lnSpc>
                <a:spcPts val="1850"/>
              </a:lnSpc>
              <a:buNone/>
            </a:pPr>
            <a:r>
              <a:rPr lang="en-US" sz="1150" dirty="0">
                <a:solidFill>
                  <a:srgbClr val="15213F"/>
                </a:solidFill>
                <a:latin typeface="Roboto" pitchFamily="34" charset="0"/>
                <a:ea typeface="Roboto" pitchFamily="34" charset="-122"/>
                <a:cs typeface="Roboto" pitchFamily="34" charset="-120"/>
              </a:rPr>
              <a:t>Manage Windows Store apps and Universal Windows Platform applications through publisher-based rules.</a:t>
            </a:r>
            <a:endParaRPr lang="en-US" sz="1150" dirty="0"/>
          </a:p>
        </p:txBody>
      </p:sp>
      <p:pic>
        <p:nvPicPr>
          <p:cNvPr id="22" name="Image 8" descr="preencoded.png"/>
          <p:cNvPicPr>
            <a:picLocks noChangeAspect="1"/>
          </p:cNvPicPr>
          <p:nvPr/>
        </p:nvPicPr>
        <p:blipFill>
          <a:blip r:embed="rId15"/>
          <a:stretch>
            <a:fillRect/>
          </a:stretch>
        </p:blipFill>
        <p:spPr>
          <a:xfrm>
            <a:off x="4963120" y="1721287"/>
            <a:ext cx="4704159" cy="4704159"/>
          </a:xfrm>
          <a:prstGeom prst="rect">
            <a:avLst/>
          </a:prstGeom>
        </p:spPr>
      </p:pic>
      <p:pic>
        <p:nvPicPr>
          <p:cNvPr id="23"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71865" y="4929723"/>
            <a:ext cx="222528" cy="222528"/>
          </a:xfrm>
          <a:prstGeom prst="rect">
            <a:avLst/>
          </a:prstGeom>
        </p:spPr>
      </p:pic>
      <p:sp>
        <p:nvSpPr>
          <p:cNvPr id="24" name="Text 12"/>
          <p:cNvSpPr/>
          <p:nvPr/>
        </p:nvSpPr>
        <p:spPr>
          <a:xfrm>
            <a:off x="594955" y="6315079"/>
            <a:ext cx="2869406" cy="278844"/>
          </a:xfrm>
          <a:prstGeom prst="rect">
            <a:avLst/>
          </a:prstGeom>
          <a:noFill/>
          <a:ln/>
        </p:spPr>
        <p:txBody>
          <a:bodyPr wrap="none" lIns="0" tIns="0" rIns="0" bIns="0" rtlCol="0" anchor="t"/>
          <a:lstStyle/>
          <a:p>
            <a:pPr marL="0" indent="0" algn="l">
              <a:lnSpc>
                <a:spcPts val="2150"/>
              </a:lnSpc>
              <a:buNone/>
            </a:pPr>
            <a:r>
              <a:rPr lang="en-US" sz="1750" dirty="0">
                <a:solidFill>
                  <a:srgbClr val="3257B8"/>
                </a:solidFill>
                <a:latin typeface="Roboto Slab" pitchFamily="34" charset="0"/>
                <a:ea typeface="Roboto Slab" pitchFamily="34" charset="-122"/>
                <a:cs typeface="Roboto Slab" pitchFamily="34" charset="-120"/>
              </a:rPr>
              <a:t>AppLocker Rule Conditions</a:t>
            </a:r>
            <a:endParaRPr lang="en-US" sz="1750" dirty="0"/>
          </a:p>
        </p:txBody>
      </p:sp>
      <p:sp>
        <p:nvSpPr>
          <p:cNvPr id="25" name="Text 13"/>
          <p:cNvSpPr/>
          <p:nvPr/>
        </p:nvSpPr>
        <p:spPr>
          <a:xfrm>
            <a:off x="594955" y="6817047"/>
            <a:ext cx="13440489" cy="237887"/>
          </a:xfrm>
          <a:prstGeom prst="rect">
            <a:avLst/>
          </a:prstGeom>
          <a:noFill/>
          <a:ln/>
        </p:spPr>
        <p:txBody>
          <a:bodyPr wrap="non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AppLocker provides three methods for identifying applications:</a:t>
            </a:r>
            <a:endParaRPr lang="en-US" sz="1150" dirty="0"/>
          </a:p>
        </p:txBody>
      </p:sp>
      <p:sp>
        <p:nvSpPr>
          <p:cNvPr id="26" name="Text 14"/>
          <p:cNvSpPr/>
          <p:nvPr/>
        </p:nvSpPr>
        <p:spPr>
          <a:xfrm>
            <a:off x="594955" y="7222216"/>
            <a:ext cx="13440489" cy="237887"/>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15213F"/>
                </a:solidFill>
                <a:latin typeface="Roboto" pitchFamily="34" charset="0"/>
                <a:ea typeface="Roboto" pitchFamily="34" charset="-122"/>
                <a:cs typeface="Roboto" pitchFamily="34" charset="-120"/>
              </a:rPr>
              <a:t>Publisher Rules:</a:t>
            </a:r>
            <a:r>
              <a:rPr lang="en-US" sz="1150" dirty="0">
                <a:solidFill>
                  <a:srgbClr val="15213F"/>
                </a:solidFill>
                <a:latin typeface="Roboto" pitchFamily="34" charset="0"/>
                <a:ea typeface="Roboto" pitchFamily="34" charset="-122"/>
                <a:cs typeface="Roboto" pitchFamily="34" charset="-120"/>
              </a:rPr>
              <a:t> Based on digital signatures from trusted publishers. Most flexible and maintainable option that survives application updates.</a:t>
            </a:r>
            <a:endParaRPr lang="en-US" sz="1150" dirty="0"/>
          </a:p>
        </p:txBody>
      </p:sp>
      <p:sp>
        <p:nvSpPr>
          <p:cNvPr id="27" name="Text 15"/>
          <p:cNvSpPr/>
          <p:nvPr/>
        </p:nvSpPr>
        <p:spPr>
          <a:xfrm>
            <a:off x="594955" y="7512133"/>
            <a:ext cx="13440489" cy="237887"/>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15213F"/>
                </a:solidFill>
                <a:latin typeface="Roboto" pitchFamily="34" charset="0"/>
                <a:ea typeface="Roboto" pitchFamily="34" charset="-122"/>
                <a:cs typeface="Roboto" pitchFamily="34" charset="-120"/>
              </a:rPr>
              <a:t>Path Rules:</a:t>
            </a:r>
            <a:r>
              <a:rPr lang="en-US" sz="1150" dirty="0">
                <a:solidFill>
                  <a:srgbClr val="15213F"/>
                </a:solidFill>
                <a:latin typeface="Roboto" pitchFamily="34" charset="0"/>
                <a:ea typeface="Roboto" pitchFamily="34" charset="-122"/>
                <a:cs typeface="Roboto" pitchFamily="34" charset="-120"/>
              </a:rPr>
              <a:t> Based on file location. Useful for custom applications but vulnerable to file moves or unauthorized copies to allowed paths.</a:t>
            </a:r>
            <a:endParaRPr lang="en-US" sz="1150" dirty="0"/>
          </a:p>
        </p:txBody>
      </p:sp>
      <p:sp>
        <p:nvSpPr>
          <p:cNvPr id="28" name="Text 16"/>
          <p:cNvSpPr/>
          <p:nvPr/>
        </p:nvSpPr>
        <p:spPr>
          <a:xfrm>
            <a:off x="594955" y="7802051"/>
            <a:ext cx="13440489" cy="237887"/>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15213F"/>
                </a:solidFill>
                <a:latin typeface="Roboto" pitchFamily="34" charset="0"/>
                <a:ea typeface="Roboto" pitchFamily="34" charset="-122"/>
                <a:cs typeface="Roboto" pitchFamily="34" charset="-120"/>
              </a:rPr>
              <a:t>File Hash Rules:</a:t>
            </a:r>
            <a:r>
              <a:rPr lang="en-US" sz="1150" dirty="0">
                <a:solidFill>
                  <a:srgbClr val="15213F"/>
                </a:solidFill>
                <a:latin typeface="Roboto" pitchFamily="34" charset="0"/>
                <a:ea typeface="Roboto" pitchFamily="34" charset="-122"/>
                <a:cs typeface="Roboto" pitchFamily="34" charset="-120"/>
              </a:rPr>
              <a:t> Based on cryptographic hash of the file. Most secure but requires updates for every application version.</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396835" y="272891"/>
            <a:ext cx="4779883" cy="248007"/>
          </a:xfrm>
          <a:prstGeom prst="rect">
            <a:avLst/>
          </a:prstGeom>
          <a:noFill/>
          <a:ln/>
        </p:spPr>
        <p:txBody>
          <a:bodyPr wrap="none" lIns="0" tIns="0" rIns="0" bIns="0" rtlCol="0" anchor="t"/>
          <a:lstStyle/>
          <a:p>
            <a:pPr marL="0" indent="0" algn="l">
              <a:lnSpc>
                <a:spcPts val="1950"/>
              </a:lnSpc>
              <a:buNone/>
            </a:pPr>
            <a:r>
              <a:rPr lang="en-US" sz="1550" dirty="0">
                <a:solidFill>
                  <a:srgbClr val="3257B8"/>
                </a:solidFill>
                <a:latin typeface="Roboto Slab" pitchFamily="34" charset="0"/>
                <a:ea typeface="Roboto Slab" pitchFamily="34" charset="-122"/>
                <a:cs typeface="Roboto Slab" pitchFamily="34" charset="-120"/>
              </a:rPr>
              <a:t>Implementing AppLocker: Hands-On Configuration</a:t>
            </a:r>
            <a:endParaRPr lang="en-US" sz="1550" dirty="0"/>
          </a:p>
        </p:txBody>
      </p:sp>
      <p:pic>
        <p:nvPicPr>
          <p:cNvPr id="3" name="Image 0" descr="preencoded.png"/>
          <p:cNvPicPr>
            <a:picLocks noChangeAspect="1"/>
          </p:cNvPicPr>
          <p:nvPr/>
        </p:nvPicPr>
        <p:blipFill>
          <a:blip r:embed="rId3"/>
          <a:stretch>
            <a:fillRect/>
          </a:stretch>
        </p:blipFill>
        <p:spPr>
          <a:xfrm>
            <a:off x="396835" y="781288"/>
            <a:ext cx="6093381" cy="4322445"/>
          </a:xfrm>
          <a:prstGeom prst="rect">
            <a:avLst/>
          </a:prstGeom>
        </p:spPr>
      </p:pic>
      <p:sp>
        <p:nvSpPr>
          <p:cNvPr id="4" name="Text 1"/>
          <p:cNvSpPr/>
          <p:nvPr/>
        </p:nvSpPr>
        <p:spPr>
          <a:xfrm>
            <a:off x="396835" y="5215295"/>
            <a:ext cx="1488519" cy="185976"/>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Prerequisites</a:t>
            </a:r>
            <a:endParaRPr lang="en-US" sz="1150" dirty="0"/>
          </a:p>
        </p:txBody>
      </p:sp>
      <p:sp>
        <p:nvSpPr>
          <p:cNvPr id="5" name="Text 2"/>
          <p:cNvSpPr/>
          <p:nvPr/>
        </p:nvSpPr>
        <p:spPr>
          <a:xfrm>
            <a:off x="396835" y="5500449"/>
            <a:ext cx="6093381" cy="158591"/>
          </a:xfrm>
          <a:prstGeom prst="rect">
            <a:avLst/>
          </a:prstGeom>
          <a:noFill/>
          <a:ln/>
        </p:spPr>
        <p:txBody>
          <a:bodyPr wrap="non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Before configuring AppLocker, ensure the </a:t>
            </a:r>
            <a:r>
              <a:rPr lang="en-US" sz="750" b="1" dirty="0">
                <a:solidFill>
                  <a:srgbClr val="15213F"/>
                </a:solidFill>
                <a:latin typeface="Roboto" pitchFamily="34" charset="0"/>
                <a:ea typeface="Roboto" pitchFamily="34" charset="-122"/>
                <a:cs typeface="Roboto" pitchFamily="34" charset="-120"/>
              </a:rPr>
              <a:t>Application Identity</a:t>
            </a:r>
            <a:r>
              <a:rPr lang="en-US" sz="750" dirty="0">
                <a:solidFill>
                  <a:srgbClr val="15213F"/>
                </a:solidFill>
                <a:latin typeface="Roboto" pitchFamily="34" charset="0"/>
                <a:ea typeface="Roboto" pitchFamily="34" charset="-122"/>
                <a:cs typeface="Roboto" pitchFamily="34" charset="-120"/>
              </a:rPr>
              <a:t> service is running:</a:t>
            </a:r>
            <a:endParaRPr lang="en-US" sz="750" dirty="0"/>
          </a:p>
        </p:txBody>
      </p:sp>
      <p:sp>
        <p:nvSpPr>
          <p:cNvPr id="6" name="Shape 3"/>
          <p:cNvSpPr/>
          <p:nvPr/>
        </p:nvSpPr>
        <p:spPr>
          <a:xfrm>
            <a:off x="396835" y="5770602"/>
            <a:ext cx="6093381" cy="941784"/>
          </a:xfrm>
          <a:prstGeom prst="roundRect">
            <a:avLst>
              <a:gd name="adj" fmla="val 1581"/>
            </a:avLst>
          </a:prstGeom>
          <a:solidFill>
            <a:srgbClr val="EEEFF1"/>
          </a:solidFill>
          <a:ln/>
        </p:spPr>
      </p:sp>
      <p:sp>
        <p:nvSpPr>
          <p:cNvPr id="7" name="Shape 4"/>
          <p:cNvSpPr/>
          <p:nvPr/>
        </p:nvSpPr>
        <p:spPr>
          <a:xfrm>
            <a:off x="391954" y="5770602"/>
            <a:ext cx="6103144" cy="941784"/>
          </a:xfrm>
          <a:prstGeom prst="roundRect">
            <a:avLst>
              <a:gd name="adj" fmla="val 1581"/>
            </a:avLst>
          </a:prstGeom>
          <a:solidFill>
            <a:srgbClr val="EEEFF1"/>
          </a:solidFill>
          <a:ln/>
        </p:spPr>
      </p:sp>
      <p:sp>
        <p:nvSpPr>
          <p:cNvPr id="8" name="Text 5"/>
          <p:cNvSpPr/>
          <p:nvPr/>
        </p:nvSpPr>
        <p:spPr>
          <a:xfrm>
            <a:off x="491133" y="5845016"/>
            <a:ext cx="5904786" cy="792956"/>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highlight>
                  <a:srgbClr val="EEEFF1"/>
                </a:highlight>
                <a:latin typeface="Consolas" pitchFamily="34" charset="0"/>
                <a:ea typeface="Consolas" pitchFamily="34" charset="-122"/>
                <a:cs typeface="Consolas" pitchFamily="34" charset="-120"/>
              </a:rPr>
              <a:t>1. Press Win + R, type services.msc2. Locate "Application Identity"3. Right-click &gt; Properties4. Set Startup type to "Automatic"5. Click Start, then OK</a:t>
            </a:r>
            <a:endParaRPr lang="en-US" sz="750" dirty="0"/>
          </a:p>
        </p:txBody>
      </p:sp>
      <p:sp>
        <p:nvSpPr>
          <p:cNvPr id="9" name="Text 6"/>
          <p:cNvSpPr/>
          <p:nvPr/>
        </p:nvSpPr>
        <p:spPr>
          <a:xfrm>
            <a:off x="6739771" y="768906"/>
            <a:ext cx="2801898" cy="185976"/>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Creating AppLocker Rules - Step by Step</a:t>
            </a:r>
            <a:endParaRPr lang="en-US" sz="1150" dirty="0"/>
          </a:p>
        </p:txBody>
      </p:sp>
      <p:sp>
        <p:nvSpPr>
          <p:cNvPr id="10" name="Text 7"/>
          <p:cNvSpPr/>
          <p:nvPr/>
        </p:nvSpPr>
        <p:spPr>
          <a:xfrm>
            <a:off x="6739771" y="1054060"/>
            <a:ext cx="7501295"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Part 1: Access AppLocker Configuration</a:t>
            </a:r>
            <a:endParaRPr lang="en-US" sz="750" dirty="0"/>
          </a:p>
        </p:txBody>
      </p:sp>
      <p:sp>
        <p:nvSpPr>
          <p:cNvPr id="11" name="Shape 8"/>
          <p:cNvSpPr/>
          <p:nvPr/>
        </p:nvSpPr>
        <p:spPr>
          <a:xfrm>
            <a:off x="6739771" y="1324213"/>
            <a:ext cx="7501295" cy="1100376"/>
          </a:xfrm>
          <a:prstGeom prst="roundRect">
            <a:avLst>
              <a:gd name="adj" fmla="val 1353"/>
            </a:avLst>
          </a:prstGeom>
          <a:solidFill>
            <a:srgbClr val="EEEFF1"/>
          </a:solidFill>
          <a:ln/>
        </p:spPr>
      </p:sp>
      <p:sp>
        <p:nvSpPr>
          <p:cNvPr id="12" name="Shape 9"/>
          <p:cNvSpPr/>
          <p:nvPr/>
        </p:nvSpPr>
        <p:spPr>
          <a:xfrm>
            <a:off x="6734889" y="1324213"/>
            <a:ext cx="7511058" cy="1100376"/>
          </a:xfrm>
          <a:prstGeom prst="roundRect">
            <a:avLst>
              <a:gd name="adj" fmla="val 1353"/>
            </a:avLst>
          </a:prstGeom>
          <a:solidFill>
            <a:srgbClr val="EEEFF1"/>
          </a:solidFill>
          <a:ln/>
        </p:spPr>
      </p:sp>
      <p:sp>
        <p:nvSpPr>
          <p:cNvPr id="13" name="Text 10"/>
          <p:cNvSpPr/>
          <p:nvPr/>
        </p:nvSpPr>
        <p:spPr>
          <a:xfrm>
            <a:off x="6834068" y="1398627"/>
            <a:ext cx="7312700" cy="951548"/>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highlight>
                  <a:srgbClr val="EEEFF1"/>
                </a:highlight>
                <a:latin typeface="Consolas" pitchFamily="34" charset="0"/>
                <a:ea typeface="Consolas" pitchFamily="34" charset="-122"/>
                <a:cs typeface="Consolas" pitchFamily="34" charset="-120"/>
              </a:rPr>
              <a:t>1. Open gpedit.msc (Local) or gpmc.msc (Domain)2. Navigate to: Computer Configuration &gt; Policies &gt;    Windows Settings &gt; Security Settings &gt;    Application Control Policies &gt; AppLocker3. Review "Configure rule enforcement" settings4. Set enforcement mode for each rule type</a:t>
            </a:r>
            <a:endParaRPr lang="en-US" sz="750" dirty="0"/>
          </a:p>
        </p:txBody>
      </p:sp>
      <p:sp>
        <p:nvSpPr>
          <p:cNvPr id="14" name="Text 11"/>
          <p:cNvSpPr/>
          <p:nvPr/>
        </p:nvSpPr>
        <p:spPr>
          <a:xfrm>
            <a:off x="6739771" y="2536150"/>
            <a:ext cx="7501295"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Part 2: Generate Default Rules</a:t>
            </a:r>
            <a:endParaRPr lang="en-US" sz="750" dirty="0"/>
          </a:p>
        </p:txBody>
      </p:sp>
      <p:sp>
        <p:nvSpPr>
          <p:cNvPr id="15" name="Shape 12"/>
          <p:cNvSpPr/>
          <p:nvPr/>
        </p:nvSpPr>
        <p:spPr>
          <a:xfrm>
            <a:off x="6739771" y="2806303"/>
            <a:ext cx="7501295" cy="1417558"/>
          </a:xfrm>
          <a:prstGeom prst="roundRect">
            <a:avLst>
              <a:gd name="adj" fmla="val 1050"/>
            </a:avLst>
          </a:prstGeom>
          <a:solidFill>
            <a:srgbClr val="EEEFF1"/>
          </a:solidFill>
          <a:ln/>
        </p:spPr>
      </p:sp>
      <p:sp>
        <p:nvSpPr>
          <p:cNvPr id="16" name="Shape 13"/>
          <p:cNvSpPr/>
          <p:nvPr/>
        </p:nvSpPr>
        <p:spPr>
          <a:xfrm>
            <a:off x="6734889" y="2806303"/>
            <a:ext cx="7511058" cy="1417558"/>
          </a:xfrm>
          <a:prstGeom prst="roundRect">
            <a:avLst>
              <a:gd name="adj" fmla="val 1050"/>
            </a:avLst>
          </a:prstGeom>
          <a:solidFill>
            <a:srgbClr val="EEEFF1"/>
          </a:solidFill>
          <a:ln/>
        </p:spPr>
      </p:sp>
      <p:sp>
        <p:nvSpPr>
          <p:cNvPr id="17" name="Text 14"/>
          <p:cNvSpPr/>
          <p:nvPr/>
        </p:nvSpPr>
        <p:spPr>
          <a:xfrm>
            <a:off x="6834068" y="2880717"/>
            <a:ext cx="7312700" cy="1268730"/>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highlight>
                  <a:srgbClr val="EEEFF1"/>
                </a:highlight>
                <a:latin typeface="Consolas" pitchFamily="34" charset="0"/>
                <a:ea typeface="Consolas" pitchFamily="34" charset="-122"/>
                <a:cs typeface="Consolas" pitchFamily="34" charset="-120"/>
              </a:rPr>
              <a:t>5. Right-click "Executable Rules" &gt;    "Create Default Rules"6. Review three default rules created:   - Allow Administrators all files   - Allow Everyone Windows files   - Allow Everyone Program Files7. Repeat for Windows Installer Rules and    Script Rules</a:t>
            </a:r>
            <a:endParaRPr lang="en-US" sz="750" dirty="0"/>
          </a:p>
        </p:txBody>
      </p:sp>
      <p:sp>
        <p:nvSpPr>
          <p:cNvPr id="18" name="Text 15"/>
          <p:cNvSpPr/>
          <p:nvPr/>
        </p:nvSpPr>
        <p:spPr>
          <a:xfrm>
            <a:off x="6834068" y="4542890"/>
            <a:ext cx="13836729"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Part 3: Create Custom Executable Rule</a:t>
            </a:r>
            <a:endParaRPr lang="en-US" sz="750" dirty="0"/>
          </a:p>
        </p:txBody>
      </p:sp>
      <p:sp>
        <p:nvSpPr>
          <p:cNvPr id="20" name="Shape 17"/>
          <p:cNvSpPr/>
          <p:nvPr/>
        </p:nvSpPr>
        <p:spPr>
          <a:xfrm>
            <a:off x="6734889" y="4972478"/>
            <a:ext cx="7888446" cy="872538"/>
          </a:xfrm>
          <a:prstGeom prst="roundRect">
            <a:avLst>
              <a:gd name="adj" fmla="val 1050"/>
            </a:avLst>
          </a:prstGeom>
          <a:solidFill>
            <a:srgbClr val="EEEFF1"/>
          </a:solidFill>
          <a:ln/>
        </p:spPr>
      </p:sp>
      <p:sp>
        <p:nvSpPr>
          <p:cNvPr id="21" name="Text 18"/>
          <p:cNvSpPr/>
          <p:nvPr/>
        </p:nvSpPr>
        <p:spPr>
          <a:xfrm>
            <a:off x="6834068" y="4928771"/>
            <a:ext cx="7423507" cy="1063110"/>
          </a:xfrm>
          <a:prstGeom prst="rect">
            <a:avLst/>
          </a:prstGeom>
          <a:noFill/>
          <a:ln/>
        </p:spPr>
        <p:txBody>
          <a:bodyPr wrap="square" lIns="0" tIns="0" rIns="0" bIns="0" rtlCol="0" anchor="t"/>
          <a:lstStyle/>
          <a:p>
            <a:pPr marL="0" indent="0" algn="l">
              <a:lnSpc>
                <a:spcPts val="1250"/>
              </a:lnSpc>
              <a:buNone/>
            </a:pPr>
            <a:r>
              <a:rPr lang="en-US" sz="900" dirty="0">
                <a:solidFill>
                  <a:srgbClr val="15213F"/>
                </a:solidFill>
                <a:highlight>
                  <a:srgbClr val="EEEFF1"/>
                </a:highlight>
                <a:latin typeface="Consolas" pitchFamily="34" charset="0"/>
                <a:ea typeface="Consolas" pitchFamily="34" charset="-122"/>
                <a:cs typeface="Consolas" pitchFamily="34" charset="-120"/>
              </a:rPr>
              <a:t>8. Right-click "Executable Rules" &gt; "Create New Rule"9. Select "Before You Begin" &gt; Next10. Choose "Permissions: Allow" and "User/Group: Everyone" &gt; Next11. Select "Conditions: Publisher" &gt; Next12. Click "Browse" and navigate to an application (e.g., C:\Program Files\Mozilla Firefox\firefox.exe)13. Adjust slider to desired specificity level (Publisher, Product, File version)14. Click Next, review rule, provide description &gt; Create15. Test by attempting to run allowed/blocked applications with standard user account</a:t>
            </a:r>
            <a:endParaRPr lang="en-US" sz="900" dirty="0"/>
          </a:p>
        </p:txBody>
      </p:sp>
      <p:sp>
        <p:nvSpPr>
          <p:cNvPr id="22" name="Shape 19"/>
          <p:cNvSpPr/>
          <p:nvPr/>
        </p:nvSpPr>
        <p:spPr>
          <a:xfrm>
            <a:off x="491133" y="7379255"/>
            <a:ext cx="13836729" cy="421362"/>
          </a:xfrm>
          <a:prstGeom prst="roundRect">
            <a:avLst>
              <a:gd name="adj" fmla="val 3533"/>
            </a:avLst>
          </a:prstGeom>
          <a:solidFill>
            <a:srgbClr val="C3CFEF"/>
          </a:solidFill>
          <a:ln/>
        </p:spPr>
      </p:sp>
      <p:pic>
        <p:nvPicPr>
          <p:cNvPr id="23" name="Image 1" descr="preencoded.png"/>
          <p:cNvPicPr>
            <a:picLocks noChangeAspect="1"/>
          </p:cNvPicPr>
          <p:nvPr/>
        </p:nvPicPr>
        <p:blipFill>
          <a:blip r:embed="rId4"/>
          <a:stretch>
            <a:fillRect/>
          </a:stretch>
        </p:blipFill>
        <p:spPr>
          <a:xfrm>
            <a:off x="496014" y="8878610"/>
            <a:ext cx="123944" cy="99179"/>
          </a:xfrm>
          <a:prstGeom prst="rect">
            <a:avLst/>
          </a:prstGeom>
        </p:spPr>
      </p:pic>
      <p:sp>
        <p:nvSpPr>
          <p:cNvPr id="24" name="Text 20"/>
          <p:cNvSpPr/>
          <p:nvPr/>
        </p:nvSpPr>
        <p:spPr>
          <a:xfrm>
            <a:off x="813435" y="7503199"/>
            <a:ext cx="13415248" cy="158591"/>
          </a:xfrm>
          <a:prstGeom prst="rect">
            <a:avLst/>
          </a:prstGeom>
          <a:noFill/>
          <a:ln/>
        </p:spPr>
        <p:txBody>
          <a:bodyPr wrap="none" lIns="0" tIns="0" rIns="0" bIns="0" rtlCol="0" anchor="t"/>
          <a:lstStyle/>
          <a:p>
            <a:pPr marL="0" indent="0" algn="l">
              <a:lnSpc>
                <a:spcPts val="1250"/>
              </a:lnSpc>
              <a:buNone/>
            </a:pPr>
            <a:r>
              <a:rPr lang="en-US" sz="750" b="1" dirty="0">
                <a:solidFill>
                  <a:srgbClr val="000000"/>
                </a:solidFill>
                <a:latin typeface="Roboto" pitchFamily="34" charset="0"/>
                <a:ea typeface="Roboto" pitchFamily="34" charset="-122"/>
                <a:cs typeface="Roboto" pitchFamily="34" charset="-120"/>
              </a:rPr>
              <a:t>Critical Warning:</a:t>
            </a:r>
            <a:r>
              <a:rPr lang="en-US" sz="750" dirty="0">
                <a:solidFill>
                  <a:srgbClr val="000000"/>
                </a:solidFill>
                <a:latin typeface="Roboto" pitchFamily="34" charset="0"/>
                <a:ea typeface="Roboto" pitchFamily="34" charset="-122"/>
                <a:cs typeface="Roboto" pitchFamily="34" charset="-120"/>
              </a:rPr>
              <a:t> Always test AppLocker rules in Audit mode before switching to Enforce mode. Check Event Viewer (Application and Services Logs &gt; Microsoft &gt; Windows &gt; AppLocker) to identify blocked applications that should be allowed.</a:t>
            </a:r>
            <a:endParaRPr lang="en-US" sz="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96835" y="272891"/>
            <a:ext cx="4772858" cy="248007"/>
          </a:xfrm>
          <a:prstGeom prst="rect">
            <a:avLst/>
          </a:prstGeom>
          <a:noFill/>
          <a:ln/>
        </p:spPr>
        <p:txBody>
          <a:bodyPr wrap="none" lIns="0" tIns="0" rIns="0" bIns="0" rtlCol="0" anchor="t"/>
          <a:lstStyle/>
          <a:p>
            <a:pPr marL="0" indent="0" algn="l">
              <a:lnSpc>
                <a:spcPts val="1950"/>
              </a:lnSpc>
              <a:buNone/>
            </a:pPr>
            <a:r>
              <a:rPr lang="en-US" sz="1550" dirty="0">
                <a:solidFill>
                  <a:srgbClr val="3257B8"/>
                </a:solidFill>
                <a:latin typeface="Roboto Slab" pitchFamily="34" charset="0"/>
                <a:ea typeface="Roboto Slab" pitchFamily="34" charset="-122"/>
                <a:cs typeface="Roboto Slab" pitchFamily="34" charset="-120"/>
              </a:rPr>
              <a:t>User Account Control (UAC): Elevation and Consent</a:t>
            </a:r>
            <a:endParaRPr lang="en-US" sz="1550" dirty="0"/>
          </a:p>
        </p:txBody>
      </p:sp>
      <p:sp>
        <p:nvSpPr>
          <p:cNvPr id="3" name="Text 1"/>
          <p:cNvSpPr/>
          <p:nvPr/>
        </p:nvSpPr>
        <p:spPr>
          <a:xfrm>
            <a:off x="396835" y="719257"/>
            <a:ext cx="13836729" cy="317183"/>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User Account Control is a fundamental security feature that prevents unauthorized changes to the operating system by prompting for administrator approval when applications attempt to perform tasks requiring elevated privileges. UAC runs applications with standard user tokens by default, even when logged in with an administrator account, implementing the principle of least privilege at the process level.</a:t>
            </a:r>
            <a:endParaRPr lang="en-US" sz="750" dirty="0"/>
          </a:p>
        </p:txBody>
      </p:sp>
      <p:sp>
        <p:nvSpPr>
          <p:cNvPr id="4" name="Shape 2"/>
          <p:cNvSpPr/>
          <p:nvPr/>
        </p:nvSpPr>
        <p:spPr>
          <a:xfrm>
            <a:off x="7307580" y="1148001"/>
            <a:ext cx="15240" cy="2962513"/>
          </a:xfrm>
          <a:prstGeom prst="roundRect">
            <a:avLst>
              <a:gd name="adj" fmla="val 97675"/>
            </a:avLst>
          </a:prstGeom>
          <a:solidFill>
            <a:srgbClr val="CFD2D8"/>
          </a:solidFill>
          <a:ln/>
        </p:spPr>
      </p:sp>
      <p:sp>
        <p:nvSpPr>
          <p:cNvPr id="5" name="Shape 3"/>
          <p:cNvSpPr/>
          <p:nvPr/>
        </p:nvSpPr>
        <p:spPr>
          <a:xfrm>
            <a:off x="6921163" y="1251942"/>
            <a:ext cx="297656" cy="15240"/>
          </a:xfrm>
          <a:prstGeom prst="roundRect">
            <a:avLst>
              <a:gd name="adj" fmla="val 97675"/>
            </a:avLst>
          </a:prstGeom>
          <a:solidFill>
            <a:srgbClr val="CFD2D8"/>
          </a:solidFill>
          <a:ln/>
        </p:spPr>
      </p:sp>
      <p:sp>
        <p:nvSpPr>
          <p:cNvPr id="6" name="Shape 4"/>
          <p:cNvSpPr/>
          <p:nvPr/>
        </p:nvSpPr>
        <p:spPr>
          <a:xfrm>
            <a:off x="7203579" y="1148001"/>
            <a:ext cx="223242" cy="223242"/>
          </a:xfrm>
          <a:prstGeom prst="roundRect">
            <a:avLst>
              <a:gd name="adj" fmla="val 6668"/>
            </a:avLst>
          </a:prstGeom>
          <a:solidFill>
            <a:srgbClr val="E9ECF2"/>
          </a:solidFill>
          <a:ln/>
        </p:spPr>
      </p:sp>
      <p:sp>
        <p:nvSpPr>
          <p:cNvPr id="7" name="Text 5"/>
          <p:cNvSpPr/>
          <p:nvPr/>
        </p:nvSpPr>
        <p:spPr>
          <a:xfrm>
            <a:off x="7240726" y="1166574"/>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15213F"/>
                </a:solidFill>
                <a:latin typeface="Roboto Slab" pitchFamily="34" charset="0"/>
                <a:ea typeface="Roboto Slab" pitchFamily="34" charset="-122"/>
                <a:cs typeface="Roboto Slab" pitchFamily="34" charset="-120"/>
              </a:rPr>
              <a:t>1</a:t>
            </a:r>
            <a:endParaRPr lang="en-US" sz="1150" dirty="0"/>
          </a:p>
        </p:txBody>
      </p:sp>
      <p:sp>
        <p:nvSpPr>
          <p:cNvPr id="8" name="Text 6"/>
          <p:cNvSpPr/>
          <p:nvPr/>
        </p:nvSpPr>
        <p:spPr>
          <a:xfrm>
            <a:off x="5578673" y="1182053"/>
            <a:ext cx="1240393" cy="155019"/>
          </a:xfrm>
          <a:prstGeom prst="rect">
            <a:avLst/>
          </a:prstGeom>
          <a:noFill/>
          <a:ln/>
        </p:spPr>
        <p:txBody>
          <a:bodyPr wrap="none" lIns="0" tIns="0" rIns="0" bIns="0" rtlCol="0" anchor="t"/>
          <a:lstStyle/>
          <a:p>
            <a:pPr marL="0" indent="0" algn="r">
              <a:lnSpc>
                <a:spcPts val="1200"/>
              </a:lnSpc>
              <a:buNone/>
            </a:pPr>
            <a:r>
              <a:rPr lang="en-US" sz="950" dirty="0">
                <a:solidFill>
                  <a:srgbClr val="15213F"/>
                </a:solidFill>
                <a:latin typeface="Roboto Slab" pitchFamily="34" charset="0"/>
                <a:ea typeface="Roboto Slab" pitchFamily="34" charset="-122"/>
                <a:cs typeface="Roboto Slab" pitchFamily="34" charset="-120"/>
              </a:rPr>
              <a:t>Token Creation</a:t>
            </a:r>
            <a:endParaRPr lang="en-US" sz="950" dirty="0"/>
          </a:p>
        </p:txBody>
      </p:sp>
      <p:sp>
        <p:nvSpPr>
          <p:cNvPr id="9" name="Text 7"/>
          <p:cNvSpPr/>
          <p:nvPr/>
        </p:nvSpPr>
        <p:spPr>
          <a:xfrm>
            <a:off x="396835" y="1396603"/>
            <a:ext cx="6422231" cy="158591"/>
          </a:xfrm>
          <a:prstGeom prst="rect">
            <a:avLst/>
          </a:prstGeom>
          <a:noFill/>
          <a:ln/>
        </p:spPr>
        <p:txBody>
          <a:bodyPr wrap="none" lIns="0" tIns="0" rIns="0" bIns="0" rtlCol="0" anchor="t"/>
          <a:lstStyle/>
          <a:p>
            <a:pPr marL="0" indent="0" algn="r">
              <a:lnSpc>
                <a:spcPts val="1250"/>
              </a:lnSpc>
              <a:buNone/>
            </a:pPr>
            <a:r>
              <a:rPr lang="en-US" sz="750" dirty="0">
                <a:solidFill>
                  <a:srgbClr val="15213F"/>
                </a:solidFill>
                <a:latin typeface="Roboto" pitchFamily="34" charset="0"/>
                <a:ea typeface="Roboto" pitchFamily="34" charset="-122"/>
                <a:cs typeface="Roboto" pitchFamily="34" charset="-120"/>
              </a:rPr>
              <a:t>When administrators log in, Windows creates two tokens: a full administrator token and a filtered standard user token.</a:t>
            </a:r>
            <a:endParaRPr lang="en-US" sz="750" dirty="0"/>
          </a:p>
        </p:txBody>
      </p:sp>
      <p:sp>
        <p:nvSpPr>
          <p:cNvPr id="10" name="Shape 8"/>
          <p:cNvSpPr/>
          <p:nvPr/>
        </p:nvSpPr>
        <p:spPr>
          <a:xfrm>
            <a:off x="7411581" y="1847136"/>
            <a:ext cx="297656" cy="15240"/>
          </a:xfrm>
          <a:prstGeom prst="roundRect">
            <a:avLst>
              <a:gd name="adj" fmla="val 97675"/>
            </a:avLst>
          </a:prstGeom>
          <a:solidFill>
            <a:srgbClr val="CFD2D8"/>
          </a:solidFill>
          <a:ln/>
        </p:spPr>
      </p:sp>
      <p:sp>
        <p:nvSpPr>
          <p:cNvPr id="11" name="Shape 9"/>
          <p:cNvSpPr/>
          <p:nvPr/>
        </p:nvSpPr>
        <p:spPr>
          <a:xfrm>
            <a:off x="7203579" y="1743194"/>
            <a:ext cx="223242" cy="223242"/>
          </a:xfrm>
          <a:prstGeom prst="roundRect">
            <a:avLst>
              <a:gd name="adj" fmla="val 6668"/>
            </a:avLst>
          </a:prstGeom>
          <a:solidFill>
            <a:srgbClr val="E9ECF2"/>
          </a:solidFill>
          <a:ln/>
        </p:spPr>
      </p:sp>
      <p:sp>
        <p:nvSpPr>
          <p:cNvPr id="12" name="Text 10"/>
          <p:cNvSpPr/>
          <p:nvPr/>
        </p:nvSpPr>
        <p:spPr>
          <a:xfrm>
            <a:off x="7240726" y="1761768"/>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15213F"/>
                </a:solidFill>
                <a:latin typeface="Roboto Slab" pitchFamily="34" charset="0"/>
                <a:ea typeface="Roboto Slab" pitchFamily="34" charset="-122"/>
                <a:cs typeface="Roboto Slab" pitchFamily="34" charset="-120"/>
              </a:rPr>
              <a:t>2</a:t>
            </a:r>
            <a:endParaRPr lang="en-US" sz="1150" dirty="0"/>
          </a:p>
        </p:txBody>
      </p:sp>
      <p:sp>
        <p:nvSpPr>
          <p:cNvPr id="13" name="Text 11"/>
          <p:cNvSpPr/>
          <p:nvPr/>
        </p:nvSpPr>
        <p:spPr>
          <a:xfrm>
            <a:off x="7811333" y="177724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Process Launch</a:t>
            </a:r>
            <a:endParaRPr lang="en-US" sz="950" dirty="0"/>
          </a:p>
        </p:txBody>
      </p:sp>
      <p:sp>
        <p:nvSpPr>
          <p:cNvPr id="14" name="Text 12"/>
          <p:cNvSpPr/>
          <p:nvPr/>
        </p:nvSpPr>
        <p:spPr>
          <a:xfrm>
            <a:off x="7811333" y="1991797"/>
            <a:ext cx="6422231" cy="158591"/>
          </a:xfrm>
          <a:prstGeom prst="rect">
            <a:avLst/>
          </a:prstGeom>
          <a:noFill/>
          <a:ln/>
        </p:spPr>
        <p:txBody>
          <a:bodyPr wrap="non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Applications launch with the filtered token by default, restricting privileges even for administrator accounts.</a:t>
            </a:r>
            <a:endParaRPr lang="en-US" sz="750" dirty="0"/>
          </a:p>
        </p:txBody>
      </p:sp>
      <p:sp>
        <p:nvSpPr>
          <p:cNvPr id="15" name="Shape 13"/>
          <p:cNvSpPr/>
          <p:nvPr/>
        </p:nvSpPr>
        <p:spPr>
          <a:xfrm>
            <a:off x="6921163" y="2360176"/>
            <a:ext cx="297656" cy="15240"/>
          </a:xfrm>
          <a:prstGeom prst="roundRect">
            <a:avLst>
              <a:gd name="adj" fmla="val 97675"/>
            </a:avLst>
          </a:prstGeom>
          <a:solidFill>
            <a:srgbClr val="CFD2D8"/>
          </a:solidFill>
          <a:ln/>
        </p:spPr>
      </p:sp>
      <p:sp>
        <p:nvSpPr>
          <p:cNvPr id="16" name="Shape 14"/>
          <p:cNvSpPr/>
          <p:nvPr/>
        </p:nvSpPr>
        <p:spPr>
          <a:xfrm>
            <a:off x="7203579" y="2256234"/>
            <a:ext cx="223242" cy="223242"/>
          </a:xfrm>
          <a:prstGeom prst="roundRect">
            <a:avLst>
              <a:gd name="adj" fmla="val 6668"/>
            </a:avLst>
          </a:prstGeom>
          <a:solidFill>
            <a:srgbClr val="E9ECF2"/>
          </a:solidFill>
          <a:ln/>
        </p:spPr>
      </p:sp>
      <p:sp>
        <p:nvSpPr>
          <p:cNvPr id="17" name="Text 15"/>
          <p:cNvSpPr/>
          <p:nvPr/>
        </p:nvSpPr>
        <p:spPr>
          <a:xfrm>
            <a:off x="7240726" y="2274808"/>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15213F"/>
                </a:solidFill>
                <a:latin typeface="Roboto Slab" pitchFamily="34" charset="0"/>
                <a:ea typeface="Roboto Slab" pitchFamily="34" charset="-122"/>
                <a:cs typeface="Roboto Slab" pitchFamily="34" charset="-120"/>
              </a:rPr>
              <a:t>3</a:t>
            </a:r>
            <a:endParaRPr lang="en-US" sz="1150" dirty="0"/>
          </a:p>
        </p:txBody>
      </p:sp>
      <p:sp>
        <p:nvSpPr>
          <p:cNvPr id="18" name="Text 16"/>
          <p:cNvSpPr/>
          <p:nvPr/>
        </p:nvSpPr>
        <p:spPr>
          <a:xfrm>
            <a:off x="5578673" y="2290286"/>
            <a:ext cx="1240393" cy="155019"/>
          </a:xfrm>
          <a:prstGeom prst="rect">
            <a:avLst/>
          </a:prstGeom>
          <a:noFill/>
          <a:ln/>
        </p:spPr>
        <p:txBody>
          <a:bodyPr wrap="none" lIns="0" tIns="0" rIns="0" bIns="0" rtlCol="0" anchor="t"/>
          <a:lstStyle/>
          <a:p>
            <a:pPr marL="0" indent="0" algn="r">
              <a:lnSpc>
                <a:spcPts val="1200"/>
              </a:lnSpc>
              <a:buNone/>
            </a:pPr>
            <a:r>
              <a:rPr lang="en-US" sz="950" dirty="0">
                <a:solidFill>
                  <a:srgbClr val="15213F"/>
                </a:solidFill>
                <a:latin typeface="Roboto Slab" pitchFamily="34" charset="0"/>
                <a:ea typeface="Roboto Slab" pitchFamily="34" charset="-122"/>
                <a:cs typeface="Roboto Slab" pitchFamily="34" charset="-120"/>
              </a:rPr>
              <a:t>Elevation Request</a:t>
            </a:r>
            <a:endParaRPr lang="en-US" sz="950" dirty="0"/>
          </a:p>
        </p:txBody>
      </p:sp>
      <p:sp>
        <p:nvSpPr>
          <p:cNvPr id="19" name="Text 17"/>
          <p:cNvSpPr/>
          <p:nvPr/>
        </p:nvSpPr>
        <p:spPr>
          <a:xfrm>
            <a:off x="396835" y="2504837"/>
            <a:ext cx="6422231" cy="158591"/>
          </a:xfrm>
          <a:prstGeom prst="rect">
            <a:avLst/>
          </a:prstGeom>
          <a:noFill/>
          <a:ln/>
        </p:spPr>
        <p:txBody>
          <a:bodyPr wrap="none" lIns="0" tIns="0" rIns="0" bIns="0" rtlCol="0" anchor="t"/>
          <a:lstStyle/>
          <a:p>
            <a:pPr marL="0" indent="0" algn="r">
              <a:lnSpc>
                <a:spcPts val="1250"/>
              </a:lnSpc>
              <a:buNone/>
            </a:pPr>
            <a:r>
              <a:rPr lang="en-US" sz="750" dirty="0">
                <a:solidFill>
                  <a:srgbClr val="15213F"/>
                </a:solidFill>
                <a:latin typeface="Roboto" pitchFamily="34" charset="0"/>
                <a:ea typeface="Roboto" pitchFamily="34" charset="-122"/>
                <a:cs typeface="Roboto" pitchFamily="34" charset="-120"/>
              </a:rPr>
              <a:t>When an application requires elevated privileges, it requests elevation through a manifest or runtime API call.</a:t>
            </a:r>
            <a:endParaRPr lang="en-US" sz="750" dirty="0"/>
          </a:p>
        </p:txBody>
      </p:sp>
      <p:sp>
        <p:nvSpPr>
          <p:cNvPr id="20" name="Shape 18"/>
          <p:cNvSpPr/>
          <p:nvPr/>
        </p:nvSpPr>
        <p:spPr>
          <a:xfrm>
            <a:off x="7411581" y="2873335"/>
            <a:ext cx="297656" cy="15240"/>
          </a:xfrm>
          <a:prstGeom prst="roundRect">
            <a:avLst>
              <a:gd name="adj" fmla="val 97675"/>
            </a:avLst>
          </a:prstGeom>
          <a:solidFill>
            <a:srgbClr val="CFD2D8"/>
          </a:solidFill>
          <a:ln/>
        </p:spPr>
      </p:sp>
      <p:sp>
        <p:nvSpPr>
          <p:cNvPr id="21" name="Shape 19"/>
          <p:cNvSpPr/>
          <p:nvPr/>
        </p:nvSpPr>
        <p:spPr>
          <a:xfrm>
            <a:off x="7203579" y="2769394"/>
            <a:ext cx="223242" cy="223242"/>
          </a:xfrm>
          <a:prstGeom prst="roundRect">
            <a:avLst>
              <a:gd name="adj" fmla="val 6668"/>
            </a:avLst>
          </a:prstGeom>
          <a:solidFill>
            <a:srgbClr val="E9ECF2"/>
          </a:solidFill>
          <a:ln/>
        </p:spPr>
      </p:sp>
      <p:sp>
        <p:nvSpPr>
          <p:cNvPr id="22" name="Text 20"/>
          <p:cNvSpPr/>
          <p:nvPr/>
        </p:nvSpPr>
        <p:spPr>
          <a:xfrm>
            <a:off x="7240726" y="2787968"/>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15213F"/>
                </a:solidFill>
                <a:latin typeface="Roboto Slab" pitchFamily="34" charset="0"/>
                <a:ea typeface="Roboto Slab" pitchFamily="34" charset="-122"/>
                <a:cs typeface="Roboto Slab" pitchFamily="34" charset="-120"/>
              </a:rPr>
              <a:t>4</a:t>
            </a:r>
            <a:endParaRPr lang="en-US" sz="1150" dirty="0"/>
          </a:p>
        </p:txBody>
      </p:sp>
      <p:sp>
        <p:nvSpPr>
          <p:cNvPr id="23" name="Text 21"/>
          <p:cNvSpPr/>
          <p:nvPr/>
        </p:nvSpPr>
        <p:spPr>
          <a:xfrm>
            <a:off x="7811333" y="280344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Secure Desktop</a:t>
            </a:r>
            <a:endParaRPr lang="en-US" sz="950" dirty="0"/>
          </a:p>
        </p:txBody>
      </p:sp>
      <p:sp>
        <p:nvSpPr>
          <p:cNvPr id="24" name="Text 22"/>
          <p:cNvSpPr/>
          <p:nvPr/>
        </p:nvSpPr>
        <p:spPr>
          <a:xfrm>
            <a:off x="7811333" y="3017996"/>
            <a:ext cx="6422231" cy="158591"/>
          </a:xfrm>
          <a:prstGeom prst="rect">
            <a:avLst/>
          </a:prstGeom>
          <a:noFill/>
          <a:ln/>
        </p:spPr>
        <p:txBody>
          <a:bodyPr wrap="non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The screen dims and a consent prompt appears on the secure desktop, which other processes cannot interfere with.</a:t>
            </a:r>
            <a:endParaRPr lang="en-US" sz="750" dirty="0"/>
          </a:p>
        </p:txBody>
      </p:sp>
      <p:sp>
        <p:nvSpPr>
          <p:cNvPr id="25" name="Shape 23"/>
          <p:cNvSpPr/>
          <p:nvPr/>
        </p:nvSpPr>
        <p:spPr>
          <a:xfrm>
            <a:off x="6921163" y="3386495"/>
            <a:ext cx="297656" cy="15240"/>
          </a:xfrm>
          <a:prstGeom prst="roundRect">
            <a:avLst>
              <a:gd name="adj" fmla="val 97675"/>
            </a:avLst>
          </a:prstGeom>
          <a:solidFill>
            <a:srgbClr val="CFD2D8"/>
          </a:solidFill>
          <a:ln/>
        </p:spPr>
      </p:sp>
      <p:sp>
        <p:nvSpPr>
          <p:cNvPr id="26" name="Shape 24"/>
          <p:cNvSpPr/>
          <p:nvPr/>
        </p:nvSpPr>
        <p:spPr>
          <a:xfrm>
            <a:off x="7203579" y="3282553"/>
            <a:ext cx="223242" cy="223242"/>
          </a:xfrm>
          <a:prstGeom prst="roundRect">
            <a:avLst>
              <a:gd name="adj" fmla="val 6668"/>
            </a:avLst>
          </a:prstGeom>
          <a:solidFill>
            <a:srgbClr val="E9ECF2"/>
          </a:solidFill>
          <a:ln/>
        </p:spPr>
      </p:sp>
      <p:sp>
        <p:nvSpPr>
          <p:cNvPr id="27" name="Text 25"/>
          <p:cNvSpPr/>
          <p:nvPr/>
        </p:nvSpPr>
        <p:spPr>
          <a:xfrm>
            <a:off x="7240726" y="3301127"/>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15213F"/>
                </a:solidFill>
                <a:latin typeface="Roboto Slab" pitchFamily="34" charset="0"/>
                <a:ea typeface="Roboto Slab" pitchFamily="34" charset="-122"/>
                <a:cs typeface="Roboto Slab" pitchFamily="34" charset="-120"/>
              </a:rPr>
              <a:t>5</a:t>
            </a:r>
            <a:endParaRPr lang="en-US" sz="1150" dirty="0"/>
          </a:p>
        </p:txBody>
      </p:sp>
      <p:sp>
        <p:nvSpPr>
          <p:cNvPr id="28" name="Text 26"/>
          <p:cNvSpPr/>
          <p:nvPr/>
        </p:nvSpPr>
        <p:spPr>
          <a:xfrm>
            <a:off x="5578673" y="3316605"/>
            <a:ext cx="1240393" cy="155019"/>
          </a:xfrm>
          <a:prstGeom prst="rect">
            <a:avLst/>
          </a:prstGeom>
          <a:noFill/>
          <a:ln/>
        </p:spPr>
        <p:txBody>
          <a:bodyPr wrap="none" lIns="0" tIns="0" rIns="0" bIns="0" rtlCol="0" anchor="t"/>
          <a:lstStyle/>
          <a:p>
            <a:pPr marL="0" indent="0" algn="r">
              <a:lnSpc>
                <a:spcPts val="1200"/>
              </a:lnSpc>
              <a:buNone/>
            </a:pPr>
            <a:r>
              <a:rPr lang="en-US" sz="950" dirty="0">
                <a:solidFill>
                  <a:srgbClr val="15213F"/>
                </a:solidFill>
                <a:latin typeface="Roboto Slab" pitchFamily="34" charset="0"/>
                <a:ea typeface="Roboto Slab" pitchFamily="34" charset="-122"/>
                <a:cs typeface="Roboto Slab" pitchFamily="34" charset="-120"/>
              </a:rPr>
              <a:t>User Decision</a:t>
            </a:r>
            <a:endParaRPr lang="en-US" sz="950" dirty="0"/>
          </a:p>
        </p:txBody>
      </p:sp>
      <p:sp>
        <p:nvSpPr>
          <p:cNvPr id="29" name="Text 27"/>
          <p:cNvSpPr/>
          <p:nvPr/>
        </p:nvSpPr>
        <p:spPr>
          <a:xfrm>
            <a:off x="396835" y="3531156"/>
            <a:ext cx="6422231" cy="158591"/>
          </a:xfrm>
          <a:prstGeom prst="rect">
            <a:avLst/>
          </a:prstGeom>
          <a:noFill/>
          <a:ln/>
        </p:spPr>
        <p:txBody>
          <a:bodyPr wrap="none" lIns="0" tIns="0" rIns="0" bIns="0" rtlCol="0" anchor="t"/>
          <a:lstStyle/>
          <a:p>
            <a:pPr marL="0" indent="0" algn="r">
              <a:lnSpc>
                <a:spcPts val="1250"/>
              </a:lnSpc>
              <a:buNone/>
            </a:pPr>
            <a:r>
              <a:rPr lang="en-US" sz="750" dirty="0">
                <a:solidFill>
                  <a:srgbClr val="15213F"/>
                </a:solidFill>
                <a:latin typeface="Roboto" pitchFamily="34" charset="0"/>
                <a:ea typeface="Roboto" pitchFamily="34" charset="-122"/>
                <a:cs typeface="Roboto" pitchFamily="34" charset="-120"/>
              </a:rPr>
              <a:t>The administrator provides consent or credentials, and the application receives the full administrator token if approved.</a:t>
            </a:r>
            <a:endParaRPr lang="en-US" sz="750" dirty="0"/>
          </a:p>
        </p:txBody>
      </p:sp>
      <p:sp>
        <p:nvSpPr>
          <p:cNvPr id="30" name="Text 28"/>
          <p:cNvSpPr/>
          <p:nvPr/>
        </p:nvSpPr>
        <p:spPr>
          <a:xfrm>
            <a:off x="396835" y="4321254"/>
            <a:ext cx="1488519" cy="185976"/>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UAC Prompt Types</a:t>
            </a:r>
            <a:endParaRPr lang="en-US" sz="1150" dirty="0"/>
          </a:p>
        </p:txBody>
      </p:sp>
      <p:sp>
        <p:nvSpPr>
          <p:cNvPr id="31" name="Shape 29"/>
          <p:cNvSpPr/>
          <p:nvPr/>
        </p:nvSpPr>
        <p:spPr>
          <a:xfrm>
            <a:off x="396835" y="4618792"/>
            <a:ext cx="6797397" cy="641628"/>
          </a:xfrm>
          <a:prstGeom prst="roundRect">
            <a:avLst>
              <a:gd name="adj" fmla="val 11401"/>
            </a:avLst>
          </a:prstGeom>
          <a:solidFill>
            <a:srgbClr val="FBFCFE"/>
          </a:solidFill>
          <a:ln w="15240">
            <a:solidFill>
              <a:srgbClr val="CFD2D8"/>
            </a:solidFill>
            <a:prstDash val="solid"/>
          </a:ln>
        </p:spPr>
      </p:sp>
      <p:pic>
        <p:nvPicPr>
          <p:cNvPr id="32" name="Image 0" descr="preencoded.png"/>
          <p:cNvPicPr>
            <a:picLocks noChangeAspect="1"/>
          </p:cNvPicPr>
          <p:nvPr/>
        </p:nvPicPr>
        <p:blipFill>
          <a:blip r:embed="rId3"/>
          <a:stretch>
            <a:fillRect/>
          </a:stretch>
        </p:blipFill>
        <p:spPr>
          <a:xfrm>
            <a:off x="381595" y="4618792"/>
            <a:ext cx="60960" cy="641628"/>
          </a:xfrm>
          <a:prstGeom prst="rect">
            <a:avLst/>
          </a:prstGeom>
        </p:spPr>
      </p:pic>
      <p:sp>
        <p:nvSpPr>
          <p:cNvPr id="33" name="Text 30"/>
          <p:cNvSpPr/>
          <p:nvPr/>
        </p:nvSpPr>
        <p:spPr>
          <a:xfrm>
            <a:off x="556974" y="4733211"/>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Red Shield - Blocked</a:t>
            </a:r>
            <a:endParaRPr lang="en-US" sz="950" dirty="0"/>
          </a:p>
        </p:txBody>
      </p:sp>
      <p:sp>
        <p:nvSpPr>
          <p:cNvPr id="34" name="Text 31"/>
          <p:cNvSpPr/>
          <p:nvPr/>
        </p:nvSpPr>
        <p:spPr>
          <a:xfrm>
            <a:off x="556974" y="4987409"/>
            <a:ext cx="6522839" cy="158591"/>
          </a:xfrm>
          <a:prstGeom prst="rect">
            <a:avLst/>
          </a:prstGeom>
          <a:noFill/>
          <a:ln/>
        </p:spPr>
        <p:txBody>
          <a:bodyPr wrap="non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Application is blocked by administrator and cannot run even with elevation.</a:t>
            </a:r>
            <a:endParaRPr lang="en-US" sz="750" dirty="0"/>
          </a:p>
        </p:txBody>
      </p:sp>
      <p:sp>
        <p:nvSpPr>
          <p:cNvPr id="35" name="Shape 32"/>
          <p:cNvSpPr/>
          <p:nvPr/>
        </p:nvSpPr>
        <p:spPr>
          <a:xfrm>
            <a:off x="396835" y="5359598"/>
            <a:ext cx="6797397" cy="641628"/>
          </a:xfrm>
          <a:prstGeom prst="roundRect">
            <a:avLst>
              <a:gd name="adj" fmla="val 11401"/>
            </a:avLst>
          </a:prstGeom>
          <a:solidFill>
            <a:srgbClr val="FBFCFE"/>
          </a:solidFill>
          <a:ln w="15240">
            <a:solidFill>
              <a:srgbClr val="CFD2D8"/>
            </a:solidFill>
            <a:prstDash val="solid"/>
          </a:ln>
        </p:spPr>
      </p:sp>
      <p:pic>
        <p:nvPicPr>
          <p:cNvPr id="36" name="Image 1" descr="preencoded.png"/>
          <p:cNvPicPr>
            <a:picLocks noChangeAspect="1"/>
          </p:cNvPicPr>
          <p:nvPr/>
        </p:nvPicPr>
        <p:blipFill>
          <a:blip r:embed="rId3"/>
          <a:stretch>
            <a:fillRect/>
          </a:stretch>
        </p:blipFill>
        <p:spPr>
          <a:xfrm>
            <a:off x="381595" y="5359598"/>
            <a:ext cx="60960" cy="641628"/>
          </a:xfrm>
          <a:prstGeom prst="rect">
            <a:avLst/>
          </a:prstGeom>
        </p:spPr>
      </p:pic>
      <p:sp>
        <p:nvSpPr>
          <p:cNvPr id="37" name="Text 33"/>
          <p:cNvSpPr/>
          <p:nvPr/>
        </p:nvSpPr>
        <p:spPr>
          <a:xfrm>
            <a:off x="556974" y="5474018"/>
            <a:ext cx="1935242"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Blue/Yellow Shield - UAC Prompt</a:t>
            </a:r>
            <a:endParaRPr lang="en-US" sz="950" dirty="0"/>
          </a:p>
        </p:txBody>
      </p:sp>
      <p:sp>
        <p:nvSpPr>
          <p:cNvPr id="38" name="Text 34"/>
          <p:cNvSpPr/>
          <p:nvPr/>
        </p:nvSpPr>
        <p:spPr>
          <a:xfrm>
            <a:off x="556974" y="5728216"/>
            <a:ext cx="6522839" cy="158591"/>
          </a:xfrm>
          <a:prstGeom prst="rect">
            <a:avLst/>
          </a:prstGeom>
          <a:noFill/>
          <a:ln/>
        </p:spPr>
        <p:txBody>
          <a:bodyPr wrap="non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Standard elevation request. Blue for Windows components, yellow for third-party applications.</a:t>
            </a:r>
            <a:endParaRPr lang="en-US" sz="750" dirty="0"/>
          </a:p>
        </p:txBody>
      </p:sp>
      <p:sp>
        <p:nvSpPr>
          <p:cNvPr id="39" name="Shape 35"/>
          <p:cNvSpPr/>
          <p:nvPr/>
        </p:nvSpPr>
        <p:spPr>
          <a:xfrm>
            <a:off x="396835" y="6100405"/>
            <a:ext cx="6797397" cy="641628"/>
          </a:xfrm>
          <a:prstGeom prst="roundRect">
            <a:avLst>
              <a:gd name="adj" fmla="val 11401"/>
            </a:avLst>
          </a:prstGeom>
          <a:solidFill>
            <a:srgbClr val="FBFCFE"/>
          </a:solidFill>
          <a:ln w="15240">
            <a:solidFill>
              <a:srgbClr val="CFD2D8"/>
            </a:solidFill>
            <a:prstDash val="solid"/>
          </a:ln>
        </p:spPr>
      </p:sp>
      <p:pic>
        <p:nvPicPr>
          <p:cNvPr id="40" name="Image 2" descr="preencoded.png"/>
          <p:cNvPicPr>
            <a:picLocks noChangeAspect="1"/>
          </p:cNvPicPr>
          <p:nvPr/>
        </p:nvPicPr>
        <p:blipFill>
          <a:blip r:embed="rId3"/>
          <a:stretch>
            <a:fillRect/>
          </a:stretch>
        </p:blipFill>
        <p:spPr>
          <a:xfrm>
            <a:off x="381595" y="6100405"/>
            <a:ext cx="60960" cy="641628"/>
          </a:xfrm>
          <a:prstGeom prst="rect">
            <a:avLst/>
          </a:prstGeom>
        </p:spPr>
      </p:pic>
      <p:sp>
        <p:nvSpPr>
          <p:cNvPr id="41" name="Text 36"/>
          <p:cNvSpPr/>
          <p:nvPr/>
        </p:nvSpPr>
        <p:spPr>
          <a:xfrm>
            <a:off x="556974" y="6214824"/>
            <a:ext cx="1615678"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Gray Shield - Standard User</a:t>
            </a:r>
            <a:endParaRPr lang="en-US" sz="950" dirty="0"/>
          </a:p>
        </p:txBody>
      </p:sp>
      <p:sp>
        <p:nvSpPr>
          <p:cNvPr id="42" name="Text 37"/>
          <p:cNvSpPr/>
          <p:nvPr/>
        </p:nvSpPr>
        <p:spPr>
          <a:xfrm>
            <a:off x="556974" y="6469023"/>
            <a:ext cx="6522839" cy="158591"/>
          </a:xfrm>
          <a:prstGeom prst="rect">
            <a:avLst/>
          </a:prstGeom>
          <a:noFill/>
          <a:ln/>
        </p:spPr>
        <p:txBody>
          <a:bodyPr wrap="non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Administrator credentials required. Standard users must provide admin username and password.</a:t>
            </a:r>
            <a:endParaRPr lang="en-US" sz="750" dirty="0"/>
          </a:p>
        </p:txBody>
      </p:sp>
      <p:pic>
        <p:nvPicPr>
          <p:cNvPr id="43" name="Image 3" descr="preencoded.png"/>
          <p:cNvPicPr>
            <a:picLocks noChangeAspect="1"/>
          </p:cNvPicPr>
          <p:nvPr/>
        </p:nvPicPr>
        <p:blipFill>
          <a:blip r:embed="rId4"/>
          <a:srcRect l="15825" t="12147" r="18060" b="8415"/>
          <a:stretch>
            <a:fillRect/>
          </a:stretch>
        </p:blipFill>
        <p:spPr>
          <a:xfrm>
            <a:off x="8742934" y="3577640"/>
            <a:ext cx="4199103" cy="4301152"/>
          </a:xfrm>
          <a:prstGeom prst="rect">
            <a:avLst/>
          </a:prstGeom>
        </p:spPr>
      </p:pic>
      <p:sp>
        <p:nvSpPr>
          <p:cNvPr id="44" name="Text 38"/>
          <p:cNvSpPr/>
          <p:nvPr/>
        </p:nvSpPr>
        <p:spPr>
          <a:xfrm>
            <a:off x="7443788" y="9859685"/>
            <a:ext cx="6797397" cy="317183"/>
          </a:xfrm>
          <a:prstGeom prst="rect">
            <a:avLst/>
          </a:prstGeom>
          <a:noFill/>
          <a:ln/>
        </p:spPr>
        <p:txBody>
          <a:bodyPr wrap="squar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Security Recommendation:</a:t>
            </a:r>
            <a:r>
              <a:rPr lang="en-US" sz="750" dirty="0">
                <a:solidFill>
                  <a:srgbClr val="15213F"/>
                </a:solidFill>
                <a:latin typeface="Roboto" pitchFamily="34" charset="0"/>
                <a:ea typeface="Roboto" pitchFamily="34" charset="-122"/>
                <a:cs typeface="Roboto" pitchFamily="34" charset="-120"/>
              </a:rPr>
              <a:t> Always read UAC prompts carefully. Verify the program name, publisher, and file origin before approving elevation. Malware often triggers UAC prompts hoping users will blindly click "Yes."</a:t>
            </a:r>
            <a:endParaRPr lang="en-US" sz="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35054" y="473750"/>
            <a:ext cx="4318516" cy="271820"/>
          </a:xfrm>
          <a:prstGeom prst="rect">
            <a:avLst/>
          </a:prstGeom>
          <a:noFill/>
          <a:ln/>
        </p:spPr>
        <p:txBody>
          <a:bodyPr wrap="none" lIns="0" tIns="0" rIns="0" bIns="0" rtlCol="0" anchor="t"/>
          <a:lstStyle/>
          <a:p>
            <a:pPr marL="0" indent="0" algn="l">
              <a:lnSpc>
                <a:spcPts val="2100"/>
              </a:lnSpc>
              <a:buNone/>
            </a:pPr>
            <a:r>
              <a:rPr lang="en-US" sz="1700" dirty="0">
                <a:solidFill>
                  <a:srgbClr val="3257B8"/>
                </a:solidFill>
                <a:latin typeface="Roboto Slab" pitchFamily="34" charset="0"/>
                <a:ea typeface="Roboto Slab" pitchFamily="34" charset="-122"/>
                <a:cs typeface="Roboto Slab" pitchFamily="34" charset="-120"/>
              </a:rPr>
              <a:t>Configuring User Account Control Policies</a:t>
            </a:r>
            <a:endParaRPr lang="en-US" sz="1700" dirty="0"/>
          </a:p>
        </p:txBody>
      </p:sp>
      <p:sp>
        <p:nvSpPr>
          <p:cNvPr id="3" name="Text 1"/>
          <p:cNvSpPr/>
          <p:nvPr/>
        </p:nvSpPr>
        <p:spPr>
          <a:xfrm>
            <a:off x="435054" y="963097"/>
            <a:ext cx="13760291" cy="174069"/>
          </a:xfrm>
          <a:prstGeom prst="rect">
            <a:avLst/>
          </a:prstGeom>
          <a:noFill/>
          <a:ln/>
        </p:spPr>
        <p:txBody>
          <a:bodyPr wrap="none" lIns="0" tIns="0" rIns="0" bIns="0" rtlCol="0" anchor="t"/>
          <a:lstStyle/>
          <a:p>
            <a:pPr marL="0" indent="0" algn="l">
              <a:lnSpc>
                <a:spcPts val="1350"/>
              </a:lnSpc>
              <a:buNone/>
            </a:pPr>
            <a:r>
              <a:rPr lang="en-US" sz="850" dirty="0">
                <a:solidFill>
                  <a:srgbClr val="15213F"/>
                </a:solidFill>
                <a:latin typeface="Roboto" pitchFamily="34" charset="0"/>
                <a:ea typeface="Roboto" pitchFamily="34" charset="-122"/>
                <a:cs typeface="Roboto" pitchFamily="34" charset="-120"/>
              </a:rPr>
              <a:t>UAC behavior can be fine-tuned through Group Policy to balance security with usability based on your organization's risk tolerance and operational requirements. Understanding each setting is crucial for maintaining security without frustrating users.</a:t>
            </a:r>
            <a:endParaRPr lang="en-US" sz="850" dirty="0"/>
          </a:p>
        </p:txBody>
      </p:sp>
      <p:sp>
        <p:nvSpPr>
          <p:cNvPr id="4" name="Text 2"/>
          <p:cNvSpPr/>
          <p:nvPr/>
        </p:nvSpPr>
        <p:spPr>
          <a:xfrm>
            <a:off x="435054" y="1300282"/>
            <a:ext cx="3135868" cy="203954"/>
          </a:xfrm>
          <a:prstGeom prst="rect">
            <a:avLst/>
          </a:prstGeom>
          <a:noFill/>
          <a:ln/>
        </p:spPr>
        <p:txBody>
          <a:bodyPr wrap="none" lIns="0" tIns="0" rIns="0" bIns="0" rtlCol="0" anchor="t"/>
          <a:lstStyle/>
          <a:p>
            <a:pPr marL="0" indent="0" algn="l">
              <a:lnSpc>
                <a:spcPts val="1600"/>
              </a:lnSpc>
              <a:buNone/>
            </a:pPr>
            <a:r>
              <a:rPr lang="en-US" sz="1250" dirty="0">
                <a:solidFill>
                  <a:srgbClr val="3257B8"/>
                </a:solidFill>
                <a:latin typeface="Roboto Slab" pitchFamily="34" charset="0"/>
                <a:ea typeface="Roboto Slab" pitchFamily="34" charset="-122"/>
                <a:cs typeface="Roboto Slab" pitchFamily="34" charset="-120"/>
              </a:rPr>
              <a:t>Hands-On Lab: Configuring UAC Settings</a:t>
            </a:r>
            <a:endParaRPr lang="en-US" sz="1250" dirty="0"/>
          </a:p>
        </p:txBody>
      </p:sp>
      <p:sp>
        <p:nvSpPr>
          <p:cNvPr id="5" name="Shape 3"/>
          <p:cNvSpPr/>
          <p:nvPr/>
        </p:nvSpPr>
        <p:spPr>
          <a:xfrm>
            <a:off x="435054" y="1667351"/>
            <a:ext cx="13760291" cy="1033462"/>
          </a:xfrm>
          <a:prstGeom prst="roundRect">
            <a:avLst>
              <a:gd name="adj" fmla="val 1579"/>
            </a:avLst>
          </a:prstGeom>
          <a:solidFill>
            <a:srgbClr val="EEEFF1"/>
          </a:solidFill>
          <a:ln/>
        </p:spPr>
      </p:sp>
      <p:sp>
        <p:nvSpPr>
          <p:cNvPr id="6" name="Shape 4"/>
          <p:cNvSpPr/>
          <p:nvPr/>
        </p:nvSpPr>
        <p:spPr>
          <a:xfrm>
            <a:off x="429697" y="1667351"/>
            <a:ext cx="13771007" cy="1033462"/>
          </a:xfrm>
          <a:prstGeom prst="roundRect">
            <a:avLst>
              <a:gd name="adj" fmla="val 1579"/>
            </a:avLst>
          </a:prstGeom>
          <a:solidFill>
            <a:srgbClr val="EEEFF1"/>
          </a:solidFill>
          <a:ln/>
        </p:spPr>
      </p:sp>
      <p:sp>
        <p:nvSpPr>
          <p:cNvPr id="7" name="Text 5"/>
          <p:cNvSpPr/>
          <p:nvPr/>
        </p:nvSpPr>
        <p:spPr>
          <a:xfrm>
            <a:off x="538401" y="1748909"/>
            <a:ext cx="13553599" cy="870347"/>
          </a:xfrm>
          <a:prstGeom prst="rect">
            <a:avLst/>
          </a:prstGeom>
          <a:noFill/>
          <a:ln/>
        </p:spPr>
        <p:txBody>
          <a:bodyPr wrap="square" lIns="0" tIns="0" rIns="0" bIns="0" rtlCol="0" anchor="t"/>
          <a:lstStyle/>
          <a:p>
            <a:pPr marL="0" indent="0" algn="l">
              <a:lnSpc>
                <a:spcPts val="1350"/>
              </a:lnSpc>
              <a:buNone/>
            </a:pPr>
            <a:r>
              <a:rPr lang="en-US" sz="850" dirty="0">
                <a:solidFill>
                  <a:srgbClr val="15213F"/>
                </a:solidFill>
                <a:highlight>
                  <a:srgbClr val="EEEFF1"/>
                </a:highlight>
                <a:latin typeface="Consolas" pitchFamily="34" charset="0"/>
                <a:ea typeface="Consolas" pitchFamily="34" charset="-122"/>
                <a:cs typeface="Consolas" pitchFamily="34" charset="-120"/>
              </a:rPr>
              <a:t>Access UAC Policy Settings:1. Open gpedit.msc or gpmc.msc2. Navigate to: Computer Configuration &gt; Policies &gt; Windows Settings &gt;    Security Settings &gt; Local Policies &gt; Security Options3. Locate policies beginning with "User Account Control:"</a:t>
            </a:r>
            <a:endParaRPr lang="en-US" sz="850" dirty="0"/>
          </a:p>
        </p:txBody>
      </p:sp>
      <p:sp>
        <p:nvSpPr>
          <p:cNvPr id="8" name="Shape 6"/>
          <p:cNvSpPr/>
          <p:nvPr/>
        </p:nvSpPr>
        <p:spPr>
          <a:xfrm>
            <a:off x="435054" y="2823091"/>
            <a:ext cx="13760291" cy="1731883"/>
          </a:xfrm>
          <a:prstGeom prst="roundRect">
            <a:avLst>
              <a:gd name="adj" fmla="val 942"/>
            </a:avLst>
          </a:prstGeom>
          <a:solidFill>
            <a:srgbClr val="E9ECF2"/>
          </a:solidFill>
          <a:ln/>
        </p:spPr>
      </p:sp>
      <p:sp>
        <p:nvSpPr>
          <p:cNvPr id="9" name="Shape 7"/>
          <p:cNvSpPr/>
          <p:nvPr/>
        </p:nvSpPr>
        <p:spPr>
          <a:xfrm>
            <a:off x="435054" y="2823091"/>
            <a:ext cx="6880146" cy="865942"/>
          </a:xfrm>
          <a:prstGeom prst="roundRect">
            <a:avLst>
              <a:gd name="adj" fmla="val 1884"/>
            </a:avLst>
          </a:prstGeom>
          <a:solidFill>
            <a:srgbClr val="E9ECF2"/>
          </a:solidFill>
          <a:ln/>
        </p:spPr>
      </p:sp>
      <p:sp>
        <p:nvSpPr>
          <p:cNvPr id="10" name="Text 8"/>
          <p:cNvSpPr/>
          <p:nvPr/>
        </p:nvSpPr>
        <p:spPr>
          <a:xfrm>
            <a:off x="543758" y="2931795"/>
            <a:ext cx="1456015" cy="169902"/>
          </a:xfrm>
          <a:prstGeom prst="rect">
            <a:avLst/>
          </a:prstGeom>
          <a:noFill/>
          <a:ln/>
        </p:spPr>
        <p:txBody>
          <a:bodyPr wrap="none" lIns="0" tIns="0" rIns="0" bIns="0" rtlCol="0" anchor="t"/>
          <a:lstStyle/>
          <a:p>
            <a:pPr marL="0" indent="0" algn="l">
              <a:lnSpc>
                <a:spcPts val="1300"/>
              </a:lnSpc>
              <a:buNone/>
            </a:pPr>
            <a:r>
              <a:rPr lang="en-US" sz="1050" dirty="0">
                <a:solidFill>
                  <a:srgbClr val="15213F"/>
                </a:solidFill>
                <a:latin typeface="Roboto Slab" pitchFamily="34" charset="0"/>
                <a:ea typeface="Roboto Slab" pitchFamily="34" charset="-122"/>
                <a:cs typeface="Roboto Slab" pitchFamily="34" charset="-120"/>
              </a:rPr>
              <a:t>Admin Approval Mode</a:t>
            </a:r>
            <a:endParaRPr lang="en-US" sz="1050" dirty="0"/>
          </a:p>
        </p:txBody>
      </p:sp>
      <p:sp>
        <p:nvSpPr>
          <p:cNvPr id="11" name="Text 9"/>
          <p:cNvSpPr/>
          <p:nvPr/>
        </p:nvSpPr>
        <p:spPr>
          <a:xfrm>
            <a:off x="543758" y="3166943"/>
            <a:ext cx="6662738" cy="174069"/>
          </a:xfrm>
          <a:prstGeom prst="rect">
            <a:avLst/>
          </a:prstGeom>
          <a:noFill/>
          <a:ln/>
        </p:spPr>
        <p:txBody>
          <a:bodyPr wrap="non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Policy:</a:t>
            </a:r>
            <a:r>
              <a:rPr lang="en-US" sz="850" dirty="0">
                <a:solidFill>
                  <a:srgbClr val="15213F"/>
                </a:solidFill>
                <a:latin typeface="Roboto" pitchFamily="34" charset="0"/>
                <a:ea typeface="Roboto" pitchFamily="34" charset="-122"/>
                <a:cs typeface="Roboto" pitchFamily="34" charset="-120"/>
              </a:rPr>
              <a:t> "User Account Control: Run all administrators in Admin Approval Mode"</a:t>
            </a:r>
            <a:endParaRPr lang="en-US" sz="850" dirty="0"/>
          </a:p>
        </p:txBody>
      </p:sp>
      <p:sp>
        <p:nvSpPr>
          <p:cNvPr id="12" name="Text 10"/>
          <p:cNvSpPr/>
          <p:nvPr/>
        </p:nvSpPr>
        <p:spPr>
          <a:xfrm>
            <a:off x="543758" y="3406259"/>
            <a:ext cx="6662738" cy="174069"/>
          </a:xfrm>
          <a:prstGeom prst="rect">
            <a:avLst/>
          </a:prstGeom>
          <a:noFill/>
          <a:ln/>
        </p:spPr>
        <p:txBody>
          <a:bodyPr wrap="non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Recommended:</a:t>
            </a:r>
            <a:r>
              <a:rPr lang="en-US" sz="850" dirty="0">
                <a:solidFill>
                  <a:srgbClr val="15213F"/>
                </a:solidFill>
                <a:latin typeface="Roboto" pitchFamily="34" charset="0"/>
                <a:ea typeface="Roboto" pitchFamily="34" charset="-122"/>
                <a:cs typeface="Roboto" pitchFamily="34" charset="-120"/>
              </a:rPr>
              <a:t> Enabled. Disabling this setting eliminates UAC protection entirely, even for standard users.</a:t>
            </a:r>
            <a:endParaRPr lang="en-US" sz="850" dirty="0"/>
          </a:p>
        </p:txBody>
      </p:sp>
      <p:sp>
        <p:nvSpPr>
          <p:cNvPr id="13" name="Shape 11"/>
          <p:cNvSpPr/>
          <p:nvPr/>
        </p:nvSpPr>
        <p:spPr>
          <a:xfrm>
            <a:off x="7315200" y="2823091"/>
            <a:ext cx="6880146" cy="865942"/>
          </a:xfrm>
          <a:prstGeom prst="rect">
            <a:avLst/>
          </a:prstGeom>
          <a:solidFill>
            <a:srgbClr val="E9ECF2"/>
          </a:solidFill>
          <a:ln/>
        </p:spPr>
      </p:sp>
      <p:sp>
        <p:nvSpPr>
          <p:cNvPr id="14" name="Shape 12"/>
          <p:cNvSpPr/>
          <p:nvPr/>
        </p:nvSpPr>
        <p:spPr>
          <a:xfrm>
            <a:off x="7315200" y="2823091"/>
            <a:ext cx="15240" cy="865942"/>
          </a:xfrm>
          <a:prstGeom prst="roundRect">
            <a:avLst>
              <a:gd name="adj" fmla="val 107071"/>
            </a:avLst>
          </a:prstGeom>
          <a:solidFill>
            <a:srgbClr val="CFD2D8"/>
          </a:solidFill>
          <a:ln/>
        </p:spPr>
      </p:sp>
      <p:sp>
        <p:nvSpPr>
          <p:cNvPr id="15" name="Text 13"/>
          <p:cNvSpPr/>
          <p:nvPr/>
        </p:nvSpPr>
        <p:spPr>
          <a:xfrm>
            <a:off x="7423904" y="2931795"/>
            <a:ext cx="1359694" cy="169902"/>
          </a:xfrm>
          <a:prstGeom prst="rect">
            <a:avLst/>
          </a:prstGeom>
          <a:noFill/>
          <a:ln/>
        </p:spPr>
        <p:txBody>
          <a:bodyPr wrap="none" lIns="0" tIns="0" rIns="0" bIns="0" rtlCol="0" anchor="t"/>
          <a:lstStyle/>
          <a:p>
            <a:pPr marL="0" indent="0" algn="l">
              <a:lnSpc>
                <a:spcPts val="1300"/>
              </a:lnSpc>
              <a:buNone/>
            </a:pPr>
            <a:r>
              <a:rPr lang="en-US" sz="1050" dirty="0">
                <a:solidFill>
                  <a:srgbClr val="15213F"/>
                </a:solidFill>
                <a:latin typeface="Roboto Slab" pitchFamily="34" charset="0"/>
                <a:ea typeface="Roboto Slab" pitchFamily="34" charset="-122"/>
                <a:cs typeface="Roboto Slab" pitchFamily="34" charset="-120"/>
              </a:rPr>
              <a:t>Elevation Behavior</a:t>
            </a:r>
            <a:endParaRPr lang="en-US" sz="1050" dirty="0"/>
          </a:p>
        </p:txBody>
      </p:sp>
      <p:sp>
        <p:nvSpPr>
          <p:cNvPr id="16" name="Text 14"/>
          <p:cNvSpPr/>
          <p:nvPr/>
        </p:nvSpPr>
        <p:spPr>
          <a:xfrm>
            <a:off x="7423904" y="3166943"/>
            <a:ext cx="6662738" cy="174069"/>
          </a:xfrm>
          <a:prstGeom prst="rect">
            <a:avLst/>
          </a:prstGeom>
          <a:noFill/>
          <a:ln/>
        </p:spPr>
        <p:txBody>
          <a:bodyPr wrap="non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Policy:</a:t>
            </a:r>
            <a:r>
              <a:rPr lang="en-US" sz="850" dirty="0">
                <a:solidFill>
                  <a:srgbClr val="15213F"/>
                </a:solidFill>
                <a:latin typeface="Roboto" pitchFamily="34" charset="0"/>
                <a:ea typeface="Roboto" pitchFamily="34" charset="-122"/>
                <a:cs typeface="Roboto" pitchFamily="34" charset="-120"/>
              </a:rPr>
              <a:t> "User Account Control: Behavior of the elevation prompt for administrators"</a:t>
            </a:r>
            <a:endParaRPr lang="en-US" sz="850" dirty="0"/>
          </a:p>
        </p:txBody>
      </p:sp>
      <p:sp>
        <p:nvSpPr>
          <p:cNvPr id="17" name="Text 15"/>
          <p:cNvSpPr/>
          <p:nvPr/>
        </p:nvSpPr>
        <p:spPr>
          <a:xfrm>
            <a:off x="7423904" y="3406259"/>
            <a:ext cx="6662738" cy="174069"/>
          </a:xfrm>
          <a:prstGeom prst="rect">
            <a:avLst/>
          </a:prstGeom>
          <a:noFill/>
          <a:ln/>
        </p:spPr>
        <p:txBody>
          <a:bodyPr wrap="non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Recommended:</a:t>
            </a:r>
            <a:r>
              <a:rPr lang="en-US" sz="850" dirty="0">
                <a:solidFill>
                  <a:srgbClr val="15213F"/>
                </a:solidFill>
                <a:latin typeface="Roboto" pitchFamily="34" charset="0"/>
                <a:ea typeface="Roboto" pitchFamily="34" charset="-122"/>
                <a:cs typeface="Roboto" pitchFamily="34" charset="-120"/>
              </a:rPr>
              <a:t> "Prompt for consent on the secure desktop" for maximum security. Never use "Elevate without prompting."</a:t>
            </a:r>
            <a:endParaRPr lang="en-US" sz="850" dirty="0"/>
          </a:p>
        </p:txBody>
      </p:sp>
      <p:sp>
        <p:nvSpPr>
          <p:cNvPr id="18" name="Shape 16"/>
          <p:cNvSpPr/>
          <p:nvPr/>
        </p:nvSpPr>
        <p:spPr>
          <a:xfrm>
            <a:off x="435054" y="3689032"/>
            <a:ext cx="6880146" cy="865942"/>
          </a:xfrm>
          <a:prstGeom prst="rect">
            <a:avLst/>
          </a:prstGeom>
          <a:solidFill>
            <a:srgbClr val="E9ECF2"/>
          </a:solidFill>
          <a:ln/>
        </p:spPr>
      </p:sp>
      <p:sp>
        <p:nvSpPr>
          <p:cNvPr id="19" name="Shape 17"/>
          <p:cNvSpPr/>
          <p:nvPr/>
        </p:nvSpPr>
        <p:spPr>
          <a:xfrm>
            <a:off x="435054" y="3689032"/>
            <a:ext cx="6880146" cy="15240"/>
          </a:xfrm>
          <a:prstGeom prst="roundRect">
            <a:avLst>
              <a:gd name="adj" fmla="val 107071"/>
            </a:avLst>
          </a:prstGeom>
          <a:solidFill>
            <a:srgbClr val="CFD2D8"/>
          </a:solidFill>
          <a:ln/>
        </p:spPr>
      </p:sp>
      <p:sp>
        <p:nvSpPr>
          <p:cNvPr id="20" name="Text 18"/>
          <p:cNvSpPr/>
          <p:nvPr/>
        </p:nvSpPr>
        <p:spPr>
          <a:xfrm>
            <a:off x="543758" y="3797737"/>
            <a:ext cx="1359694" cy="169902"/>
          </a:xfrm>
          <a:prstGeom prst="rect">
            <a:avLst/>
          </a:prstGeom>
          <a:noFill/>
          <a:ln/>
        </p:spPr>
        <p:txBody>
          <a:bodyPr wrap="none" lIns="0" tIns="0" rIns="0" bIns="0" rtlCol="0" anchor="t"/>
          <a:lstStyle/>
          <a:p>
            <a:pPr marL="0" indent="0" algn="l">
              <a:lnSpc>
                <a:spcPts val="1300"/>
              </a:lnSpc>
              <a:buNone/>
            </a:pPr>
            <a:r>
              <a:rPr lang="en-US" sz="1050" dirty="0">
                <a:solidFill>
                  <a:srgbClr val="15213F"/>
                </a:solidFill>
                <a:latin typeface="Roboto Slab" pitchFamily="34" charset="0"/>
                <a:ea typeface="Roboto Slab" pitchFamily="34" charset="-122"/>
                <a:cs typeface="Roboto Slab" pitchFamily="34" charset="-120"/>
              </a:rPr>
              <a:t>Secure Desktop</a:t>
            </a:r>
            <a:endParaRPr lang="en-US" sz="1050" dirty="0"/>
          </a:p>
        </p:txBody>
      </p:sp>
      <p:sp>
        <p:nvSpPr>
          <p:cNvPr id="21" name="Text 19"/>
          <p:cNvSpPr/>
          <p:nvPr/>
        </p:nvSpPr>
        <p:spPr>
          <a:xfrm>
            <a:off x="543758" y="4032885"/>
            <a:ext cx="6662738" cy="174069"/>
          </a:xfrm>
          <a:prstGeom prst="rect">
            <a:avLst/>
          </a:prstGeom>
          <a:noFill/>
          <a:ln/>
        </p:spPr>
        <p:txBody>
          <a:bodyPr wrap="non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Policy:</a:t>
            </a:r>
            <a:r>
              <a:rPr lang="en-US" sz="850" dirty="0">
                <a:solidFill>
                  <a:srgbClr val="15213F"/>
                </a:solidFill>
                <a:latin typeface="Roboto" pitchFamily="34" charset="0"/>
                <a:ea typeface="Roboto" pitchFamily="34" charset="-122"/>
                <a:cs typeface="Roboto" pitchFamily="34" charset="-120"/>
              </a:rPr>
              <a:t> "User Account Control: Switch to secure desktop when prompting for elevation"</a:t>
            </a:r>
            <a:endParaRPr lang="en-US" sz="850" dirty="0"/>
          </a:p>
        </p:txBody>
      </p:sp>
      <p:sp>
        <p:nvSpPr>
          <p:cNvPr id="22" name="Text 20"/>
          <p:cNvSpPr/>
          <p:nvPr/>
        </p:nvSpPr>
        <p:spPr>
          <a:xfrm>
            <a:off x="543758" y="4272201"/>
            <a:ext cx="6662738" cy="174069"/>
          </a:xfrm>
          <a:prstGeom prst="rect">
            <a:avLst/>
          </a:prstGeom>
          <a:noFill/>
          <a:ln/>
        </p:spPr>
        <p:txBody>
          <a:bodyPr wrap="non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Recommended:</a:t>
            </a:r>
            <a:r>
              <a:rPr lang="en-US" sz="850" dirty="0">
                <a:solidFill>
                  <a:srgbClr val="15213F"/>
                </a:solidFill>
                <a:latin typeface="Roboto" pitchFamily="34" charset="0"/>
                <a:ea typeface="Roboto" pitchFamily="34" charset="-122"/>
                <a:cs typeface="Roboto" pitchFamily="34" charset="-120"/>
              </a:rPr>
              <a:t> Enabled. This prevents malware from simulating or automating UAC prompts.</a:t>
            </a:r>
            <a:endParaRPr lang="en-US" sz="850" dirty="0"/>
          </a:p>
        </p:txBody>
      </p:sp>
      <p:sp>
        <p:nvSpPr>
          <p:cNvPr id="23" name="Shape 21"/>
          <p:cNvSpPr/>
          <p:nvPr/>
        </p:nvSpPr>
        <p:spPr>
          <a:xfrm>
            <a:off x="7315200" y="3689032"/>
            <a:ext cx="6880146" cy="865942"/>
          </a:xfrm>
          <a:prstGeom prst="rect">
            <a:avLst/>
          </a:prstGeom>
          <a:solidFill>
            <a:srgbClr val="E9ECF2"/>
          </a:solidFill>
          <a:ln/>
        </p:spPr>
      </p:sp>
      <p:sp>
        <p:nvSpPr>
          <p:cNvPr id="24" name="Shape 22"/>
          <p:cNvSpPr/>
          <p:nvPr/>
        </p:nvSpPr>
        <p:spPr>
          <a:xfrm>
            <a:off x="7315200" y="3689032"/>
            <a:ext cx="15240" cy="865942"/>
          </a:xfrm>
          <a:prstGeom prst="roundRect">
            <a:avLst>
              <a:gd name="adj" fmla="val 107071"/>
            </a:avLst>
          </a:prstGeom>
          <a:solidFill>
            <a:srgbClr val="CFD2D8"/>
          </a:solidFill>
          <a:ln/>
        </p:spPr>
      </p:sp>
      <p:sp>
        <p:nvSpPr>
          <p:cNvPr id="25" name="Shape 23"/>
          <p:cNvSpPr/>
          <p:nvPr/>
        </p:nvSpPr>
        <p:spPr>
          <a:xfrm>
            <a:off x="7315200" y="3689032"/>
            <a:ext cx="6880146" cy="15240"/>
          </a:xfrm>
          <a:prstGeom prst="roundRect">
            <a:avLst>
              <a:gd name="adj" fmla="val 107071"/>
            </a:avLst>
          </a:prstGeom>
          <a:solidFill>
            <a:srgbClr val="CFD2D8"/>
          </a:solidFill>
          <a:ln/>
        </p:spPr>
      </p:sp>
      <p:sp>
        <p:nvSpPr>
          <p:cNvPr id="26" name="Text 24"/>
          <p:cNvSpPr/>
          <p:nvPr/>
        </p:nvSpPr>
        <p:spPr>
          <a:xfrm>
            <a:off x="7423904" y="3797737"/>
            <a:ext cx="1388983" cy="169902"/>
          </a:xfrm>
          <a:prstGeom prst="rect">
            <a:avLst/>
          </a:prstGeom>
          <a:noFill/>
          <a:ln/>
        </p:spPr>
        <p:txBody>
          <a:bodyPr wrap="none" lIns="0" tIns="0" rIns="0" bIns="0" rtlCol="0" anchor="t"/>
          <a:lstStyle/>
          <a:p>
            <a:pPr marL="0" indent="0" algn="l">
              <a:lnSpc>
                <a:spcPts val="1300"/>
              </a:lnSpc>
              <a:buNone/>
            </a:pPr>
            <a:r>
              <a:rPr lang="en-US" sz="1050" dirty="0">
                <a:solidFill>
                  <a:srgbClr val="15213F"/>
                </a:solidFill>
                <a:latin typeface="Roboto Slab" pitchFamily="34" charset="0"/>
                <a:ea typeface="Roboto Slab" pitchFamily="34" charset="-122"/>
                <a:cs typeface="Roboto Slab" pitchFamily="34" charset="-120"/>
              </a:rPr>
              <a:t>Application Detection</a:t>
            </a:r>
            <a:endParaRPr lang="en-US" sz="1050" dirty="0"/>
          </a:p>
        </p:txBody>
      </p:sp>
      <p:sp>
        <p:nvSpPr>
          <p:cNvPr id="27" name="Text 25"/>
          <p:cNvSpPr/>
          <p:nvPr/>
        </p:nvSpPr>
        <p:spPr>
          <a:xfrm>
            <a:off x="7423904" y="4032885"/>
            <a:ext cx="6662738" cy="174069"/>
          </a:xfrm>
          <a:prstGeom prst="rect">
            <a:avLst/>
          </a:prstGeom>
          <a:noFill/>
          <a:ln/>
        </p:spPr>
        <p:txBody>
          <a:bodyPr wrap="non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Policy:</a:t>
            </a:r>
            <a:r>
              <a:rPr lang="en-US" sz="850" dirty="0">
                <a:solidFill>
                  <a:srgbClr val="15213F"/>
                </a:solidFill>
                <a:latin typeface="Roboto" pitchFamily="34" charset="0"/>
                <a:ea typeface="Roboto" pitchFamily="34" charset="-122"/>
                <a:cs typeface="Roboto" pitchFamily="34" charset="-120"/>
              </a:rPr>
              <a:t> "User Account Control: Detect application installations and prompt for elevation"</a:t>
            </a:r>
            <a:endParaRPr lang="en-US" sz="850" dirty="0"/>
          </a:p>
        </p:txBody>
      </p:sp>
      <p:sp>
        <p:nvSpPr>
          <p:cNvPr id="28" name="Text 26"/>
          <p:cNvSpPr/>
          <p:nvPr/>
        </p:nvSpPr>
        <p:spPr>
          <a:xfrm>
            <a:off x="7423904" y="4272201"/>
            <a:ext cx="6662738" cy="174069"/>
          </a:xfrm>
          <a:prstGeom prst="rect">
            <a:avLst/>
          </a:prstGeom>
          <a:noFill/>
          <a:ln/>
        </p:spPr>
        <p:txBody>
          <a:bodyPr wrap="non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Recommended:</a:t>
            </a:r>
            <a:r>
              <a:rPr lang="en-US" sz="850" dirty="0">
                <a:solidFill>
                  <a:srgbClr val="15213F"/>
                </a:solidFill>
                <a:latin typeface="Roboto" pitchFamily="34" charset="0"/>
                <a:ea typeface="Roboto" pitchFamily="34" charset="-122"/>
                <a:cs typeface="Roboto" pitchFamily="34" charset="-120"/>
              </a:rPr>
              <a:t> Enabled in desktop environments to prevent unauthorized software installation.</a:t>
            </a:r>
            <a:endParaRPr lang="en-US" sz="850" dirty="0"/>
          </a:p>
        </p:txBody>
      </p:sp>
      <p:sp>
        <p:nvSpPr>
          <p:cNvPr id="29" name="Text 27"/>
          <p:cNvSpPr/>
          <p:nvPr/>
        </p:nvSpPr>
        <p:spPr>
          <a:xfrm>
            <a:off x="435054" y="4718090"/>
            <a:ext cx="2059543" cy="203954"/>
          </a:xfrm>
          <a:prstGeom prst="rect">
            <a:avLst/>
          </a:prstGeom>
          <a:noFill/>
          <a:ln/>
        </p:spPr>
        <p:txBody>
          <a:bodyPr wrap="none" lIns="0" tIns="0" rIns="0" bIns="0" rtlCol="0" anchor="t"/>
          <a:lstStyle/>
          <a:p>
            <a:pPr marL="0" indent="0" algn="l">
              <a:lnSpc>
                <a:spcPts val="1600"/>
              </a:lnSpc>
              <a:buNone/>
            </a:pPr>
            <a:r>
              <a:rPr lang="en-US" sz="1250" dirty="0">
                <a:solidFill>
                  <a:srgbClr val="3257B8"/>
                </a:solidFill>
                <a:latin typeface="Roboto Slab" pitchFamily="34" charset="0"/>
                <a:ea typeface="Roboto Slab" pitchFamily="34" charset="-122"/>
                <a:cs typeface="Roboto Slab" pitchFamily="34" charset="-120"/>
              </a:rPr>
              <a:t>Testing UAC Configuration</a:t>
            </a:r>
            <a:endParaRPr lang="en-US" sz="1250" dirty="0"/>
          </a:p>
        </p:txBody>
      </p:sp>
      <p:sp>
        <p:nvSpPr>
          <p:cNvPr id="30" name="Shape 28"/>
          <p:cNvSpPr/>
          <p:nvPr/>
        </p:nvSpPr>
        <p:spPr>
          <a:xfrm>
            <a:off x="435054" y="5207437"/>
            <a:ext cx="6747510" cy="1381601"/>
          </a:xfrm>
          <a:prstGeom prst="roundRect">
            <a:avLst>
              <a:gd name="adj" fmla="val 1181"/>
            </a:avLst>
          </a:prstGeom>
          <a:solidFill>
            <a:srgbClr val="EEEFF1"/>
          </a:solidFill>
          <a:ln/>
        </p:spPr>
      </p:sp>
      <p:sp>
        <p:nvSpPr>
          <p:cNvPr id="31" name="Shape 29"/>
          <p:cNvSpPr/>
          <p:nvPr/>
        </p:nvSpPr>
        <p:spPr>
          <a:xfrm>
            <a:off x="429697" y="5207437"/>
            <a:ext cx="6758226" cy="1381601"/>
          </a:xfrm>
          <a:prstGeom prst="roundRect">
            <a:avLst>
              <a:gd name="adj" fmla="val 1181"/>
            </a:avLst>
          </a:prstGeom>
          <a:solidFill>
            <a:srgbClr val="EEEFF1"/>
          </a:solidFill>
          <a:ln/>
        </p:spPr>
      </p:sp>
      <p:sp>
        <p:nvSpPr>
          <p:cNvPr id="32" name="Text 30"/>
          <p:cNvSpPr/>
          <p:nvPr/>
        </p:nvSpPr>
        <p:spPr>
          <a:xfrm>
            <a:off x="538401" y="5288994"/>
            <a:ext cx="6540818" cy="1218486"/>
          </a:xfrm>
          <a:prstGeom prst="rect">
            <a:avLst/>
          </a:prstGeom>
          <a:noFill/>
          <a:ln/>
        </p:spPr>
        <p:txBody>
          <a:bodyPr wrap="square" lIns="0" tIns="0" rIns="0" bIns="0" rtlCol="0" anchor="t"/>
          <a:lstStyle/>
          <a:p>
            <a:pPr marL="0" indent="0" algn="l">
              <a:lnSpc>
                <a:spcPts val="1350"/>
              </a:lnSpc>
              <a:buNone/>
            </a:pPr>
            <a:r>
              <a:rPr lang="en-US" sz="850" dirty="0">
                <a:solidFill>
                  <a:srgbClr val="15213F"/>
                </a:solidFill>
                <a:highlight>
                  <a:srgbClr val="EEEFF1"/>
                </a:highlight>
                <a:latin typeface="Consolas" pitchFamily="34" charset="0"/>
                <a:ea typeface="Consolas" pitchFamily="34" charset="-122"/>
                <a:cs typeface="Consolas" pitchFamily="34" charset="-120"/>
              </a:rPr>
              <a:t>Quick Test Procedure:1. Log in as standard user2. Right-click Command Prompt3. Select "Run as administrator"4. Observe UAC prompt behavior5. Check if credentials are required6. Verify secure desktop activation</a:t>
            </a:r>
            <a:endParaRPr lang="en-US" sz="850" dirty="0"/>
          </a:p>
        </p:txBody>
      </p:sp>
      <p:sp>
        <p:nvSpPr>
          <p:cNvPr id="33" name="Shape 31"/>
          <p:cNvSpPr/>
          <p:nvPr/>
        </p:nvSpPr>
        <p:spPr>
          <a:xfrm>
            <a:off x="7455456" y="5207437"/>
            <a:ext cx="6747510" cy="2426018"/>
          </a:xfrm>
          <a:prstGeom prst="roundRect">
            <a:avLst>
              <a:gd name="adj" fmla="val 673"/>
            </a:avLst>
          </a:prstGeom>
          <a:solidFill>
            <a:srgbClr val="EEEFF1"/>
          </a:solidFill>
          <a:ln/>
        </p:spPr>
      </p:sp>
      <p:sp>
        <p:nvSpPr>
          <p:cNvPr id="34" name="Shape 32"/>
          <p:cNvSpPr/>
          <p:nvPr/>
        </p:nvSpPr>
        <p:spPr>
          <a:xfrm>
            <a:off x="7450098" y="5207437"/>
            <a:ext cx="6758226" cy="2426018"/>
          </a:xfrm>
          <a:prstGeom prst="roundRect">
            <a:avLst>
              <a:gd name="adj" fmla="val 673"/>
            </a:avLst>
          </a:prstGeom>
          <a:solidFill>
            <a:srgbClr val="EEEFF1"/>
          </a:solidFill>
          <a:ln/>
        </p:spPr>
      </p:sp>
      <p:sp>
        <p:nvSpPr>
          <p:cNvPr id="35" name="Text 33"/>
          <p:cNvSpPr/>
          <p:nvPr/>
        </p:nvSpPr>
        <p:spPr>
          <a:xfrm>
            <a:off x="7558802" y="5288994"/>
            <a:ext cx="6540818" cy="2262902"/>
          </a:xfrm>
          <a:prstGeom prst="rect">
            <a:avLst/>
          </a:prstGeom>
          <a:noFill/>
          <a:ln/>
        </p:spPr>
        <p:txBody>
          <a:bodyPr wrap="square" lIns="0" tIns="0" rIns="0" bIns="0" rtlCol="0" anchor="t"/>
          <a:lstStyle/>
          <a:p>
            <a:pPr marL="0" indent="0" algn="l">
              <a:lnSpc>
                <a:spcPts val="1350"/>
              </a:lnSpc>
              <a:buNone/>
            </a:pPr>
            <a:r>
              <a:rPr lang="en-US" sz="850" dirty="0">
                <a:solidFill>
                  <a:srgbClr val="15213F"/>
                </a:solidFill>
                <a:highlight>
                  <a:srgbClr val="EEEFF1"/>
                </a:highlight>
                <a:latin typeface="Consolas" pitchFamily="34" charset="0"/>
                <a:ea typeface="Consolas" pitchFamily="34" charset="-122"/>
                <a:cs typeface="Consolas" pitchFamily="34" charset="-120"/>
              </a:rPr>
              <a:t>PowerShell UAC Status Check:Get-ItemProperty -Path ` "HKLM:\SOFTWARE\Microsoft\Windows\` CurrentVersion\Policies\System" | ` Select-Object EnableLUA, ` ConsentPromptBehaviorAdminEnableLUA: 1 = UAC enabledConsentPromptBehaviorAdmin: 0 = Elevate without prompting 1 = Prompt for credentials 2 = Prompt for consent 5 = Prompt for consent (secure desktop)</a:t>
            </a:r>
            <a:endParaRPr lang="en-US" sz="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96835" y="272891"/>
            <a:ext cx="4652367" cy="248007"/>
          </a:xfrm>
          <a:prstGeom prst="rect">
            <a:avLst/>
          </a:prstGeom>
          <a:noFill/>
          <a:ln/>
        </p:spPr>
        <p:txBody>
          <a:bodyPr wrap="none" lIns="0" tIns="0" rIns="0" bIns="0" rtlCol="0" anchor="t"/>
          <a:lstStyle/>
          <a:p>
            <a:pPr marL="0" indent="0" algn="l">
              <a:lnSpc>
                <a:spcPts val="1950"/>
              </a:lnSpc>
              <a:buNone/>
            </a:pPr>
            <a:r>
              <a:rPr lang="en-US" sz="1550" dirty="0">
                <a:solidFill>
                  <a:srgbClr val="3257B8"/>
                </a:solidFill>
                <a:latin typeface="Roboto Slab" pitchFamily="34" charset="0"/>
                <a:ea typeface="Roboto Slab" pitchFamily="34" charset="-122"/>
                <a:cs typeface="Roboto Slab" pitchFamily="34" charset="-120"/>
              </a:rPr>
              <a:t>Password Policy Configuration and Best Practices</a:t>
            </a:r>
            <a:endParaRPr lang="en-US" sz="1550" dirty="0"/>
          </a:p>
        </p:txBody>
      </p:sp>
      <p:sp>
        <p:nvSpPr>
          <p:cNvPr id="3" name="Text 1"/>
          <p:cNvSpPr/>
          <p:nvPr/>
        </p:nvSpPr>
        <p:spPr>
          <a:xfrm>
            <a:off x="396835" y="719257"/>
            <a:ext cx="13836729" cy="158591"/>
          </a:xfrm>
          <a:prstGeom prst="rect">
            <a:avLst/>
          </a:prstGeom>
          <a:noFill/>
          <a:ln/>
        </p:spPr>
        <p:txBody>
          <a:bodyPr wrap="non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Password policies are the first line of defense against unauthorized access. A well-configured password policy balances security requirements with user productivity, reducing the risk of compromised credentials while maintaining system usability.</a:t>
            </a:r>
            <a:endParaRPr lang="en-US" sz="750" dirty="0"/>
          </a:p>
        </p:txBody>
      </p:sp>
      <p:sp>
        <p:nvSpPr>
          <p:cNvPr id="4" name="Text 2"/>
          <p:cNvSpPr/>
          <p:nvPr/>
        </p:nvSpPr>
        <p:spPr>
          <a:xfrm>
            <a:off x="396835" y="1088588"/>
            <a:ext cx="2858333" cy="185976"/>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Recommended Password Policy Settings</a:t>
            </a:r>
            <a:endParaRPr lang="en-US" sz="1150" dirty="0"/>
          </a:p>
        </p:txBody>
      </p:sp>
      <p:sp>
        <p:nvSpPr>
          <p:cNvPr id="5" name="Shape 3"/>
          <p:cNvSpPr/>
          <p:nvPr/>
        </p:nvSpPr>
        <p:spPr>
          <a:xfrm>
            <a:off x="396835" y="1534954"/>
            <a:ext cx="7501295" cy="775216"/>
          </a:xfrm>
          <a:prstGeom prst="roundRect">
            <a:avLst>
              <a:gd name="adj" fmla="val 9436"/>
            </a:avLst>
          </a:prstGeom>
          <a:solidFill>
            <a:srgbClr val="FBFCFE"/>
          </a:solidFill>
          <a:ln/>
        </p:spPr>
      </p:sp>
      <p:pic>
        <p:nvPicPr>
          <p:cNvPr id="6" name="Image 0" descr="preencoded.png"/>
          <p:cNvPicPr>
            <a:picLocks noChangeAspect="1"/>
          </p:cNvPicPr>
          <p:nvPr/>
        </p:nvPicPr>
        <p:blipFill>
          <a:blip r:embed="rId3"/>
          <a:stretch>
            <a:fillRect/>
          </a:stretch>
        </p:blipFill>
        <p:spPr>
          <a:xfrm>
            <a:off x="396835" y="1519714"/>
            <a:ext cx="7501295" cy="60960"/>
          </a:xfrm>
          <a:prstGeom prst="rect">
            <a:avLst/>
          </a:prstGeom>
        </p:spPr>
      </p:pic>
      <p:pic>
        <p:nvPicPr>
          <p:cNvPr id="7" name="Image 1" descr="preencoded.png"/>
          <p:cNvPicPr>
            <a:picLocks noChangeAspect="1"/>
          </p:cNvPicPr>
          <p:nvPr/>
        </p:nvPicPr>
        <p:blipFill>
          <a:blip r:embed="rId4"/>
          <a:stretch>
            <a:fillRect/>
          </a:stretch>
        </p:blipFill>
        <p:spPr>
          <a:xfrm>
            <a:off x="3998595" y="1386126"/>
            <a:ext cx="297656" cy="297656"/>
          </a:xfrm>
          <a:prstGeom prst="rect">
            <a:avLst/>
          </a:prstGeom>
        </p:spPr>
      </p:pic>
      <p:sp>
        <p:nvSpPr>
          <p:cNvPr id="8" name="Text 4"/>
          <p:cNvSpPr/>
          <p:nvPr/>
        </p:nvSpPr>
        <p:spPr>
          <a:xfrm>
            <a:off x="4087892" y="1460540"/>
            <a:ext cx="119063" cy="148828"/>
          </a:xfrm>
          <a:prstGeom prst="rect">
            <a:avLst/>
          </a:prstGeom>
          <a:noFill/>
          <a:ln/>
        </p:spPr>
        <p:txBody>
          <a:bodyPr wrap="none" lIns="0" tIns="0" rIns="0" bIns="0" rtlCol="0" anchor="t"/>
          <a:lstStyle/>
          <a:p>
            <a:pPr marL="0" indent="0" algn="l">
              <a:lnSpc>
                <a:spcPts val="1500"/>
              </a:lnSpc>
              <a:buNone/>
            </a:pPr>
            <a:r>
              <a:rPr lang="en-US" sz="900" dirty="0">
                <a:solidFill>
                  <a:srgbClr val="FFFFFF"/>
                </a:solidFill>
                <a:latin typeface="Roboto Slab" pitchFamily="34" charset="0"/>
                <a:ea typeface="Roboto Slab" pitchFamily="34" charset="-122"/>
                <a:cs typeface="Roboto Slab" pitchFamily="34" charset="-120"/>
              </a:rPr>
              <a:t>1</a:t>
            </a:r>
            <a:endParaRPr lang="en-US" sz="900" dirty="0"/>
          </a:p>
        </p:txBody>
      </p:sp>
      <p:sp>
        <p:nvSpPr>
          <p:cNvPr id="9" name="Text 5"/>
          <p:cNvSpPr/>
          <p:nvPr/>
        </p:nvSpPr>
        <p:spPr>
          <a:xfrm>
            <a:off x="511254" y="1782961"/>
            <a:ext cx="1638419"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Minimum Password Length</a:t>
            </a:r>
            <a:endParaRPr lang="en-US" sz="950" dirty="0"/>
          </a:p>
        </p:txBody>
      </p:sp>
      <p:sp>
        <p:nvSpPr>
          <p:cNvPr id="10" name="Text 6"/>
          <p:cNvSpPr/>
          <p:nvPr/>
        </p:nvSpPr>
        <p:spPr>
          <a:xfrm>
            <a:off x="511254" y="2037159"/>
            <a:ext cx="7272457"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Recommended:</a:t>
            </a:r>
            <a:r>
              <a:rPr lang="en-US" sz="750" dirty="0">
                <a:solidFill>
                  <a:srgbClr val="15213F"/>
                </a:solidFill>
                <a:latin typeface="Roboto" pitchFamily="34" charset="0"/>
                <a:ea typeface="Roboto" pitchFamily="34" charset="-122"/>
                <a:cs typeface="Roboto" pitchFamily="34" charset="-120"/>
              </a:rPr>
              <a:t> 12-14 characters minimum. Research shows length is more important than complexity for resisting brute-force attacks.</a:t>
            </a:r>
            <a:endParaRPr lang="en-US" sz="750" dirty="0"/>
          </a:p>
        </p:txBody>
      </p:sp>
      <p:sp>
        <p:nvSpPr>
          <p:cNvPr id="11" name="Shape 7"/>
          <p:cNvSpPr/>
          <p:nvPr/>
        </p:nvSpPr>
        <p:spPr>
          <a:xfrm>
            <a:off x="396835" y="2558177"/>
            <a:ext cx="7501295" cy="775216"/>
          </a:xfrm>
          <a:prstGeom prst="roundRect">
            <a:avLst>
              <a:gd name="adj" fmla="val 9436"/>
            </a:avLst>
          </a:prstGeom>
          <a:solidFill>
            <a:srgbClr val="FBFCFE"/>
          </a:solidFill>
          <a:ln/>
        </p:spPr>
      </p:sp>
      <p:pic>
        <p:nvPicPr>
          <p:cNvPr id="12" name="Image 2" descr="preencoded.png"/>
          <p:cNvPicPr>
            <a:picLocks noChangeAspect="1"/>
          </p:cNvPicPr>
          <p:nvPr/>
        </p:nvPicPr>
        <p:blipFill>
          <a:blip r:embed="rId3"/>
          <a:stretch>
            <a:fillRect/>
          </a:stretch>
        </p:blipFill>
        <p:spPr>
          <a:xfrm>
            <a:off x="396835" y="2542937"/>
            <a:ext cx="7501295" cy="60960"/>
          </a:xfrm>
          <a:prstGeom prst="rect">
            <a:avLst/>
          </a:prstGeom>
        </p:spPr>
      </p:pic>
      <p:pic>
        <p:nvPicPr>
          <p:cNvPr id="13" name="Image 3" descr="preencoded.png"/>
          <p:cNvPicPr>
            <a:picLocks noChangeAspect="1"/>
          </p:cNvPicPr>
          <p:nvPr/>
        </p:nvPicPr>
        <p:blipFill>
          <a:blip r:embed="rId4"/>
          <a:stretch>
            <a:fillRect/>
          </a:stretch>
        </p:blipFill>
        <p:spPr>
          <a:xfrm>
            <a:off x="3998595" y="2409349"/>
            <a:ext cx="297656" cy="297656"/>
          </a:xfrm>
          <a:prstGeom prst="rect">
            <a:avLst/>
          </a:prstGeom>
        </p:spPr>
      </p:pic>
      <p:sp>
        <p:nvSpPr>
          <p:cNvPr id="14" name="Text 8"/>
          <p:cNvSpPr/>
          <p:nvPr/>
        </p:nvSpPr>
        <p:spPr>
          <a:xfrm>
            <a:off x="4087892" y="2483763"/>
            <a:ext cx="119063" cy="148828"/>
          </a:xfrm>
          <a:prstGeom prst="rect">
            <a:avLst/>
          </a:prstGeom>
          <a:noFill/>
          <a:ln/>
        </p:spPr>
        <p:txBody>
          <a:bodyPr wrap="none" lIns="0" tIns="0" rIns="0" bIns="0" rtlCol="0" anchor="t"/>
          <a:lstStyle/>
          <a:p>
            <a:pPr marL="0" indent="0" algn="l">
              <a:lnSpc>
                <a:spcPts val="1500"/>
              </a:lnSpc>
              <a:buNone/>
            </a:pPr>
            <a:r>
              <a:rPr lang="en-US" sz="900" dirty="0">
                <a:solidFill>
                  <a:srgbClr val="FFFFFF"/>
                </a:solidFill>
                <a:latin typeface="Roboto Slab" pitchFamily="34" charset="0"/>
                <a:ea typeface="Roboto Slab" pitchFamily="34" charset="-122"/>
                <a:cs typeface="Roboto Slab" pitchFamily="34" charset="-120"/>
              </a:rPr>
              <a:t>2</a:t>
            </a:r>
            <a:endParaRPr lang="en-US" sz="900" dirty="0"/>
          </a:p>
        </p:txBody>
      </p:sp>
      <p:sp>
        <p:nvSpPr>
          <p:cNvPr id="15" name="Text 9"/>
          <p:cNvSpPr/>
          <p:nvPr/>
        </p:nvSpPr>
        <p:spPr>
          <a:xfrm>
            <a:off x="511254" y="2806184"/>
            <a:ext cx="2118003"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Password Complexity Requirements</a:t>
            </a:r>
            <a:endParaRPr lang="en-US" sz="950" dirty="0"/>
          </a:p>
        </p:txBody>
      </p:sp>
      <p:sp>
        <p:nvSpPr>
          <p:cNvPr id="16" name="Text 10"/>
          <p:cNvSpPr/>
          <p:nvPr/>
        </p:nvSpPr>
        <p:spPr>
          <a:xfrm>
            <a:off x="511254" y="3060383"/>
            <a:ext cx="7272457"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Recommended:</a:t>
            </a:r>
            <a:r>
              <a:rPr lang="en-US" sz="750" dirty="0">
                <a:solidFill>
                  <a:srgbClr val="15213F"/>
                </a:solidFill>
                <a:latin typeface="Roboto" pitchFamily="34" charset="0"/>
                <a:ea typeface="Roboto" pitchFamily="34" charset="-122"/>
                <a:cs typeface="Roboto" pitchFamily="34" charset="-120"/>
              </a:rPr>
              <a:t> Enabled. Requires three of four character types: uppercase, lowercase, digits, special characters. Prevents common dictionary words.</a:t>
            </a:r>
            <a:endParaRPr lang="en-US" sz="750" dirty="0"/>
          </a:p>
        </p:txBody>
      </p:sp>
      <p:sp>
        <p:nvSpPr>
          <p:cNvPr id="17" name="Shape 11"/>
          <p:cNvSpPr/>
          <p:nvPr/>
        </p:nvSpPr>
        <p:spPr>
          <a:xfrm>
            <a:off x="396835" y="3581400"/>
            <a:ext cx="7501295" cy="775216"/>
          </a:xfrm>
          <a:prstGeom prst="roundRect">
            <a:avLst>
              <a:gd name="adj" fmla="val 9436"/>
            </a:avLst>
          </a:prstGeom>
          <a:solidFill>
            <a:srgbClr val="FBFCFE"/>
          </a:solidFill>
          <a:ln/>
        </p:spPr>
      </p:sp>
      <p:pic>
        <p:nvPicPr>
          <p:cNvPr id="18" name="Image 4" descr="preencoded.png"/>
          <p:cNvPicPr>
            <a:picLocks noChangeAspect="1"/>
          </p:cNvPicPr>
          <p:nvPr/>
        </p:nvPicPr>
        <p:blipFill>
          <a:blip r:embed="rId3"/>
          <a:stretch>
            <a:fillRect/>
          </a:stretch>
        </p:blipFill>
        <p:spPr>
          <a:xfrm>
            <a:off x="396835" y="3566160"/>
            <a:ext cx="7501295" cy="60960"/>
          </a:xfrm>
          <a:prstGeom prst="rect">
            <a:avLst/>
          </a:prstGeom>
        </p:spPr>
      </p:pic>
      <p:pic>
        <p:nvPicPr>
          <p:cNvPr id="19" name="Image 5" descr="preencoded.png"/>
          <p:cNvPicPr>
            <a:picLocks noChangeAspect="1"/>
          </p:cNvPicPr>
          <p:nvPr/>
        </p:nvPicPr>
        <p:blipFill>
          <a:blip r:embed="rId4"/>
          <a:stretch>
            <a:fillRect/>
          </a:stretch>
        </p:blipFill>
        <p:spPr>
          <a:xfrm>
            <a:off x="3998595" y="3432572"/>
            <a:ext cx="297656" cy="297656"/>
          </a:xfrm>
          <a:prstGeom prst="rect">
            <a:avLst/>
          </a:prstGeom>
        </p:spPr>
      </p:pic>
      <p:sp>
        <p:nvSpPr>
          <p:cNvPr id="20" name="Text 12"/>
          <p:cNvSpPr/>
          <p:nvPr/>
        </p:nvSpPr>
        <p:spPr>
          <a:xfrm>
            <a:off x="4087892" y="3506986"/>
            <a:ext cx="119063" cy="148828"/>
          </a:xfrm>
          <a:prstGeom prst="rect">
            <a:avLst/>
          </a:prstGeom>
          <a:noFill/>
          <a:ln/>
        </p:spPr>
        <p:txBody>
          <a:bodyPr wrap="none" lIns="0" tIns="0" rIns="0" bIns="0" rtlCol="0" anchor="t"/>
          <a:lstStyle/>
          <a:p>
            <a:pPr marL="0" indent="0" algn="l">
              <a:lnSpc>
                <a:spcPts val="1500"/>
              </a:lnSpc>
              <a:buNone/>
            </a:pPr>
            <a:r>
              <a:rPr lang="en-US" sz="900" dirty="0">
                <a:solidFill>
                  <a:srgbClr val="FFFFFF"/>
                </a:solidFill>
                <a:latin typeface="Roboto Slab" pitchFamily="34" charset="0"/>
                <a:ea typeface="Roboto Slab" pitchFamily="34" charset="-122"/>
                <a:cs typeface="Roboto Slab" pitchFamily="34" charset="-120"/>
              </a:rPr>
              <a:t>3</a:t>
            </a:r>
            <a:endParaRPr lang="en-US" sz="900" dirty="0"/>
          </a:p>
        </p:txBody>
      </p:sp>
      <p:sp>
        <p:nvSpPr>
          <p:cNvPr id="21" name="Text 13"/>
          <p:cNvSpPr/>
          <p:nvPr/>
        </p:nvSpPr>
        <p:spPr>
          <a:xfrm>
            <a:off x="511254" y="3829407"/>
            <a:ext cx="1470779"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Maximum Password Age</a:t>
            </a:r>
            <a:endParaRPr lang="en-US" sz="950" dirty="0"/>
          </a:p>
        </p:txBody>
      </p:sp>
      <p:sp>
        <p:nvSpPr>
          <p:cNvPr id="22" name="Text 14"/>
          <p:cNvSpPr/>
          <p:nvPr/>
        </p:nvSpPr>
        <p:spPr>
          <a:xfrm>
            <a:off x="511254" y="4083606"/>
            <a:ext cx="7272457"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Recommended:</a:t>
            </a:r>
            <a:r>
              <a:rPr lang="en-US" sz="750" dirty="0">
                <a:solidFill>
                  <a:srgbClr val="15213F"/>
                </a:solidFill>
                <a:latin typeface="Roboto" pitchFamily="34" charset="0"/>
                <a:ea typeface="Roboto" pitchFamily="34" charset="-122"/>
                <a:cs typeface="Roboto" pitchFamily="34" charset="-120"/>
              </a:rPr>
              <a:t> 90-180 days. NIST guidelines suggest longer intervals if multi-factor authentication is implemented. Balance security with password reuse risks.</a:t>
            </a:r>
            <a:endParaRPr lang="en-US" sz="750" dirty="0"/>
          </a:p>
        </p:txBody>
      </p:sp>
      <p:sp>
        <p:nvSpPr>
          <p:cNvPr id="23" name="Shape 15"/>
          <p:cNvSpPr/>
          <p:nvPr/>
        </p:nvSpPr>
        <p:spPr>
          <a:xfrm>
            <a:off x="396835" y="4604623"/>
            <a:ext cx="7501295" cy="775216"/>
          </a:xfrm>
          <a:prstGeom prst="roundRect">
            <a:avLst>
              <a:gd name="adj" fmla="val 9436"/>
            </a:avLst>
          </a:prstGeom>
          <a:solidFill>
            <a:srgbClr val="FBFCFE"/>
          </a:solidFill>
          <a:ln/>
        </p:spPr>
      </p:sp>
      <p:pic>
        <p:nvPicPr>
          <p:cNvPr id="24" name="Image 6" descr="preencoded.png"/>
          <p:cNvPicPr>
            <a:picLocks noChangeAspect="1"/>
          </p:cNvPicPr>
          <p:nvPr/>
        </p:nvPicPr>
        <p:blipFill>
          <a:blip r:embed="rId3"/>
          <a:stretch>
            <a:fillRect/>
          </a:stretch>
        </p:blipFill>
        <p:spPr>
          <a:xfrm>
            <a:off x="396835" y="4589383"/>
            <a:ext cx="7501295" cy="60960"/>
          </a:xfrm>
          <a:prstGeom prst="rect">
            <a:avLst/>
          </a:prstGeom>
        </p:spPr>
      </p:pic>
      <p:pic>
        <p:nvPicPr>
          <p:cNvPr id="25" name="Image 7" descr="preencoded.png"/>
          <p:cNvPicPr>
            <a:picLocks noChangeAspect="1"/>
          </p:cNvPicPr>
          <p:nvPr/>
        </p:nvPicPr>
        <p:blipFill>
          <a:blip r:embed="rId4"/>
          <a:stretch>
            <a:fillRect/>
          </a:stretch>
        </p:blipFill>
        <p:spPr>
          <a:xfrm>
            <a:off x="3998595" y="4455795"/>
            <a:ext cx="297656" cy="297656"/>
          </a:xfrm>
          <a:prstGeom prst="rect">
            <a:avLst/>
          </a:prstGeom>
        </p:spPr>
      </p:pic>
      <p:sp>
        <p:nvSpPr>
          <p:cNvPr id="26" name="Text 16"/>
          <p:cNvSpPr/>
          <p:nvPr/>
        </p:nvSpPr>
        <p:spPr>
          <a:xfrm>
            <a:off x="4087892" y="4530209"/>
            <a:ext cx="119063" cy="148828"/>
          </a:xfrm>
          <a:prstGeom prst="rect">
            <a:avLst/>
          </a:prstGeom>
          <a:noFill/>
          <a:ln/>
        </p:spPr>
        <p:txBody>
          <a:bodyPr wrap="none" lIns="0" tIns="0" rIns="0" bIns="0" rtlCol="0" anchor="t"/>
          <a:lstStyle/>
          <a:p>
            <a:pPr marL="0" indent="0" algn="l">
              <a:lnSpc>
                <a:spcPts val="1500"/>
              </a:lnSpc>
              <a:buNone/>
            </a:pPr>
            <a:r>
              <a:rPr lang="en-US" sz="900" dirty="0">
                <a:solidFill>
                  <a:srgbClr val="FFFFFF"/>
                </a:solidFill>
                <a:latin typeface="Roboto Slab" pitchFamily="34" charset="0"/>
                <a:ea typeface="Roboto Slab" pitchFamily="34" charset="-122"/>
                <a:cs typeface="Roboto Slab" pitchFamily="34" charset="-120"/>
              </a:rPr>
              <a:t>4</a:t>
            </a:r>
            <a:endParaRPr lang="en-US" sz="900" dirty="0"/>
          </a:p>
        </p:txBody>
      </p:sp>
      <p:sp>
        <p:nvSpPr>
          <p:cNvPr id="27" name="Text 17"/>
          <p:cNvSpPr/>
          <p:nvPr/>
        </p:nvSpPr>
        <p:spPr>
          <a:xfrm>
            <a:off x="511254" y="4852630"/>
            <a:ext cx="1450181"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Minimum Password Age</a:t>
            </a:r>
            <a:endParaRPr lang="en-US" sz="950" dirty="0"/>
          </a:p>
        </p:txBody>
      </p:sp>
      <p:sp>
        <p:nvSpPr>
          <p:cNvPr id="28" name="Text 18"/>
          <p:cNvSpPr/>
          <p:nvPr/>
        </p:nvSpPr>
        <p:spPr>
          <a:xfrm>
            <a:off x="511254" y="5106829"/>
            <a:ext cx="7272457"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Recommended:</a:t>
            </a:r>
            <a:r>
              <a:rPr lang="en-US" sz="750" dirty="0">
                <a:solidFill>
                  <a:srgbClr val="15213F"/>
                </a:solidFill>
                <a:latin typeface="Roboto" pitchFamily="34" charset="0"/>
                <a:ea typeface="Roboto" pitchFamily="34" charset="-122"/>
                <a:cs typeface="Roboto" pitchFamily="34" charset="-120"/>
              </a:rPr>
              <a:t> 1-2 days. Prevents users from rapidly cycling through password history to return to a preferred password.</a:t>
            </a:r>
            <a:endParaRPr lang="en-US" sz="750" dirty="0"/>
          </a:p>
        </p:txBody>
      </p:sp>
      <p:sp>
        <p:nvSpPr>
          <p:cNvPr id="29" name="Shape 19"/>
          <p:cNvSpPr/>
          <p:nvPr/>
        </p:nvSpPr>
        <p:spPr>
          <a:xfrm>
            <a:off x="396835" y="5627846"/>
            <a:ext cx="7501295" cy="775216"/>
          </a:xfrm>
          <a:prstGeom prst="roundRect">
            <a:avLst>
              <a:gd name="adj" fmla="val 9436"/>
            </a:avLst>
          </a:prstGeom>
          <a:solidFill>
            <a:srgbClr val="FBFCFE"/>
          </a:solidFill>
          <a:ln/>
        </p:spPr>
      </p:sp>
      <p:pic>
        <p:nvPicPr>
          <p:cNvPr id="30" name="Image 8" descr="preencoded.png"/>
          <p:cNvPicPr>
            <a:picLocks noChangeAspect="1"/>
          </p:cNvPicPr>
          <p:nvPr/>
        </p:nvPicPr>
        <p:blipFill>
          <a:blip r:embed="rId3"/>
          <a:stretch>
            <a:fillRect/>
          </a:stretch>
        </p:blipFill>
        <p:spPr>
          <a:xfrm>
            <a:off x="396835" y="5612606"/>
            <a:ext cx="7501295" cy="60960"/>
          </a:xfrm>
          <a:prstGeom prst="rect">
            <a:avLst/>
          </a:prstGeom>
        </p:spPr>
      </p:pic>
      <p:pic>
        <p:nvPicPr>
          <p:cNvPr id="31" name="Image 9" descr="preencoded.png"/>
          <p:cNvPicPr>
            <a:picLocks noChangeAspect="1"/>
          </p:cNvPicPr>
          <p:nvPr/>
        </p:nvPicPr>
        <p:blipFill>
          <a:blip r:embed="rId4"/>
          <a:stretch>
            <a:fillRect/>
          </a:stretch>
        </p:blipFill>
        <p:spPr>
          <a:xfrm>
            <a:off x="3998595" y="5479018"/>
            <a:ext cx="297656" cy="297656"/>
          </a:xfrm>
          <a:prstGeom prst="rect">
            <a:avLst/>
          </a:prstGeom>
        </p:spPr>
      </p:pic>
      <p:sp>
        <p:nvSpPr>
          <p:cNvPr id="32" name="Text 20"/>
          <p:cNvSpPr/>
          <p:nvPr/>
        </p:nvSpPr>
        <p:spPr>
          <a:xfrm>
            <a:off x="4087892" y="5553432"/>
            <a:ext cx="119063" cy="148828"/>
          </a:xfrm>
          <a:prstGeom prst="rect">
            <a:avLst/>
          </a:prstGeom>
          <a:noFill/>
          <a:ln/>
        </p:spPr>
        <p:txBody>
          <a:bodyPr wrap="none" lIns="0" tIns="0" rIns="0" bIns="0" rtlCol="0" anchor="t"/>
          <a:lstStyle/>
          <a:p>
            <a:pPr marL="0" indent="0" algn="l">
              <a:lnSpc>
                <a:spcPts val="1500"/>
              </a:lnSpc>
              <a:buNone/>
            </a:pPr>
            <a:r>
              <a:rPr lang="en-US" sz="900" dirty="0">
                <a:solidFill>
                  <a:srgbClr val="FFFFFF"/>
                </a:solidFill>
                <a:latin typeface="Roboto Slab" pitchFamily="34" charset="0"/>
                <a:ea typeface="Roboto Slab" pitchFamily="34" charset="-122"/>
                <a:cs typeface="Roboto Slab" pitchFamily="34" charset="-120"/>
              </a:rPr>
              <a:t>5</a:t>
            </a:r>
            <a:endParaRPr lang="en-US" sz="900" dirty="0"/>
          </a:p>
        </p:txBody>
      </p:sp>
      <p:sp>
        <p:nvSpPr>
          <p:cNvPr id="33" name="Text 21"/>
          <p:cNvSpPr/>
          <p:nvPr/>
        </p:nvSpPr>
        <p:spPr>
          <a:xfrm>
            <a:off x="511254" y="5875853"/>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Password History</a:t>
            </a:r>
            <a:endParaRPr lang="en-US" sz="950" dirty="0"/>
          </a:p>
        </p:txBody>
      </p:sp>
      <p:sp>
        <p:nvSpPr>
          <p:cNvPr id="34" name="Text 22"/>
          <p:cNvSpPr/>
          <p:nvPr/>
        </p:nvSpPr>
        <p:spPr>
          <a:xfrm>
            <a:off x="511254" y="6130052"/>
            <a:ext cx="7272457"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Recommended:</a:t>
            </a:r>
            <a:r>
              <a:rPr lang="en-US" sz="750" dirty="0">
                <a:solidFill>
                  <a:srgbClr val="15213F"/>
                </a:solidFill>
                <a:latin typeface="Roboto" pitchFamily="34" charset="0"/>
                <a:ea typeface="Roboto" pitchFamily="34" charset="-122"/>
                <a:cs typeface="Roboto" pitchFamily="34" charset="-120"/>
              </a:rPr>
              <a:t> 24 passwords remembered. Prevents password reuse over a 2-year period with 90-day rotation policy.</a:t>
            </a:r>
            <a:endParaRPr lang="en-US" sz="750" dirty="0"/>
          </a:p>
        </p:txBody>
      </p:sp>
      <p:sp>
        <p:nvSpPr>
          <p:cNvPr id="35" name="Shape 23"/>
          <p:cNvSpPr/>
          <p:nvPr/>
        </p:nvSpPr>
        <p:spPr>
          <a:xfrm>
            <a:off x="396835" y="6651069"/>
            <a:ext cx="7501295" cy="775216"/>
          </a:xfrm>
          <a:prstGeom prst="roundRect">
            <a:avLst>
              <a:gd name="adj" fmla="val 9436"/>
            </a:avLst>
          </a:prstGeom>
          <a:solidFill>
            <a:srgbClr val="FBFCFE"/>
          </a:solidFill>
          <a:ln/>
        </p:spPr>
      </p:sp>
      <p:pic>
        <p:nvPicPr>
          <p:cNvPr id="36" name="Image 10" descr="preencoded.png"/>
          <p:cNvPicPr>
            <a:picLocks noChangeAspect="1"/>
          </p:cNvPicPr>
          <p:nvPr/>
        </p:nvPicPr>
        <p:blipFill>
          <a:blip r:embed="rId3"/>
          <a:stretch>
            <a:fillRect/>
          </a:stretch>
        </p:blipFill>
        <p:spPr>
          <a:xfrm>
            <a:off x="396835" y="6635829"/>
            <a:ext cx="7501295" cy="60960"/>
          </a:xfrm>
          <a:prstGeom prst="rect">
            <a:avLst/>
          </a:prstGeom>
        </p:spPr>
      </p:pic>
      <p:pic>
        <p:nvPicPr>
          <p:cNvPr id="37" name="Image 11" descr="preencoded.png"/>
          <p:cNvPicPr>
            <a:picLocks noChangeAspect="1"/>
          </p:cNvPicPr>
          <p:nvPr/>
        </p:nvPicPr>
        <p:blipFill>
          <a:blip r:embed="rId4"/>
          <a:stretch>
            <a:fillRect/>
          </a:stretch>
        </p:blipFill>
        <p:spPr>
          <a:xfrm>
            <a:off x="3998595" y="6502241"/>
            <a:ext cx="297656" cy="297656"/>
          </a:xfrm>
          <a:prstGeom prst="rect">
            <a:avLst/>
          </a:prstGeom>
        </p:spPr>
      </p:pic>
      <p:sp>
        <p:nvSpPr>
          <p:cNvPr id="38" name="Text 24"/>
          <p:cNvSpPr/>
          <p:nvPr/>
        </p:nvSpPr>
        <p:spPr>
          <a:xfrm>
            <a:off x="4087892" y="6576655"/>
            <a:ext cx="119063" cy="148828"/>
          </a:xfrm>
          <a:prstGeom prst="rect">
            <a:avLst/>
          </a:prstGeom>
          <a:noFill/>
          <a:ln/>
        </p:spPr>
        <p:txBody>
          <a:bodyPr wrap="none" lIns="0" tIns="0" rIns="0" bIns="0" rtlCol="0" anchor="t"/>
          <a:lstStyle/>
          <a:p>
            <a:pPr marL="0" indent="0" algn="l">
              <a:lnSpc>
                <a:spcPts val="1500"/>
              </a:lnSpc>
              <a:buNone/>
            </a:pPr>
            <a:r>
              <a:rPr lang="en-US" sz="900" dirty="0">
                <a:solidFill>
                  <a:srgbClr val="FFFFFF"/>
                </a:solidFill>
                <a:latin typeface="Roboto Slab" pitchFamily="34" charset="0"/>
                <a:ea typeface="Roboto Slab" pitchFamily="34" charset="-122"/>
                <a:cs typeface="Roboto Slab" pitchFamily="34" charset="-120"/>
              </a:rPr>
              <a:t>6</a:t>
            </a:r>
            <a:endParaRPr lang="en-US" sz="900" dirty="0"/>
          </a:p>
        </p:txBody>
      </p:sp>
      <p:sp>
        <p:nvSpPr>
          <p:cNvPr id="39" name="Text 25"/>
          <p:cNvSpPr/>
          <p:nvPr/>
        </p:nvSpPr>
        <p:spPr>
          <a:xfrm>
            <a:off x="511254" y="6899077"/>
            <a:ext cx="2659975"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Store Passwords Using Reversible Encryption</a:t>
            </a:r>
            <a:endParaRPr lang="en-US" sz="950" dirty="0"/>
          </a:p>
        </p:txBody>
      </p:sp>
      <p:sp>
        <p:nvSpPr>
          <p:cNvPr id="40" name="Text 26"/>
          <p:cNvSpPr/>
          <p:nvPr/>
        </p:nvSpPr>
        <p:spPr>
          <a:xfrm>
            <a:off x="511254" y="7153275"/>
            <a:ext cx="7272457"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Recommended:</a:t>
            </a:r>
            <a:r>
              <a:rPr lang="en-US" sz="750" dirty="0">
                <a:solidFill>
                  <a:srgbClr val="15213F"/>
                </a:solidFill>
                <a:latin typeface="Roboto" pitchFamily="34" charset="0"/>
                <a:ea typeface="Roboto" pitchFamily="34" charset="-122"/>
                <a:cs typeface="Roboto" pitchFamily="34" charset="-120"/>
              </a:rPr>
              <a:t> Disabled (unless required for specific legacy protocols). Reversible encryption provides the same security as plaintext storage.</a:t>
            </a:r>
            <a:endParaRPr lang="en-US" sz="750" dirty="0"/>
          </a:p>
        </p:txBody>
      </p:sp>
      <p:pic>
        <p:nvPicPr>
          <p:cNvPr id="41" name="Image 12" descr="preencoded.png"/>
          <p:cNvPicPr>
            <a:picLocks noChangeAspect="1"/>
          </p:cNvPicPr>
          <p:nvPr/>
        </p:nvPicPr>
        <p:blipFill>
          <a:blip r:embed="rId5"/>
          <a:stretch>
            <a:fillRect/>
          </a:stretch>
        </p:blipFill>
        <p:spPr>
          <a:xfrm>
            <a:off x="8147685" y="1100971"/>
            <a:ext cx="6093381" cy="3217783"/>
          </a:xfrm>
          <a:prstGeom prst="rect">
            <a:avLst/>
          </a:prstGeom>
        </p:spPr>
      </p:pic>
      <p:sp>
        <p:nvSpPr>
          <p:cNvPr id="42" name="Text 27"/>
          <p:cNvSpPr/>
          <p:nvPr/>
        </p:nvSpPr>
        <p:spPr>
          <a:xfrm>
            <a:off x="8147685" y="4430316"/>
            <a:ext cx="1545193" cy="185976"/>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Implementation Steps</a:t>
            </a:r>
            <a:endParaRPr lang="en-US" sz="1150" dirty="0"/>
          </a:p>
        </p:txBody>
      </p:sp>
      <p:sp>
        <p:nvSpPr>
          <p:cNvPr id="43" name="Shape 28"/>
          <p:cNvSpPr/>
          <p:nvPr/>
        </p:nvSpPr>
        <p:spPr>
          <a:xfrm>
            <a:off x="8147685" y="4727854"/>
            <a:ext cx="6093381" cy="2061686"/>
          </a:xfrm>
          <a:prstGeom prst="roundRect">
            <a:avLst>
              <a:gd name="adj" fmla="val 523"/>
            </a:avLst>
          </a:prstGeom>
          <a:solidFill>
            <a:srgbClr val="EEEFF1"/>
          </a:solidFill>
          <a:ln/>
        </p:spPr>
      </p:sp>
      <p:sp>
        <p:nvSpPr>
          <p:cNvPr id="44" name="Shape 29"/>
          <p:cNvSpPr/>
          <p:nvPr/>
        </p:nvSpPr>
        <p:spPr>
          <a:xfrm>
            <a:off x="8142803" y="4727853"/>
            <a:ext cx="6103144" cy="1950125"/>
          </a:xfrm>
          <a:prstGeom prst="roundRect">
            <a:avLst>
              <a:gd name="adj" fmla="val 523"/>
            </a:avLst>
          </a:prstGeom>
          <a:solidFill>
            <a:srgbClr val="EEEFF1"/>
          </a:solidFill>
          <a:ln/>
        </p:spPr>
      </p:sp>
      <p:sp>
        <p:nvSpPr>
          <p:cNvPr id="45" name="Text 30"/>
          <p:cNvSpPr/>
          <p:nvPr/>
        </p:nvSpPr>
        <p:spPr>
          <a:xfrm>
            <a:off x="8241983" y="4802267"/>
            <a:ext cx="5904786" cy="2696051"/>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highlight>
                  <a:srgbClr val="EEEFF1"/>
                </a:highlight>
                <a:latin typeface="Consolas" pitchFamily="34" charset="0"/>
                <a:ea typeface="Consolas" pitchFamily="34" charset="-122"/>
                <a:cs typeface="Consolas" pitchFamily="34" charset="-120"/>
              </a:rPr>
              <a:t>Local Computer:1. gpedit.msc2. Computer Configuration &gt;    Windows Settings &gt;    Security Settings &gt;    Account Policies &gt;    Password Policy3. Configure each setting4. Close editor (applies immediately)Domain Environment:1. gpmc.msc2. Right-click domain or OU &gt;    Create and Link GPO3. Edit GPO &gt; Same path as above4. Wait for replication (or force:    gpupdate /force)</a:t>
            </a:r>
            <a:endParaRPr lang="en-US" sz="750" dirty="0"/>
          </a:p>
        </p:txBody>
      </p:sp>
      <p:sp>
        <p:nvSpPr>
          <p:cNvPr id="46" name="Shape 31"/>
          <p:cNvSpPr/>
          <p:nvPr/>
        </p:nvSpPr>
        <p:spPr>
          <a:xfrm>
            <a:off x="8147685" y="7024540"/>
            <a:ext cx="6093381" cy="579953"/>
          </a:xfrm>
          <a:prstGeom prst="roundRect">
            <a:avLst>
              <a:gd name="adj" fmla="val 2567"/>
            </a:avLst>
          </a:prstGeom>
          <a:solidFill>
            <a:srgbClr val="C3CFEF"/>
          </a:solidFill>
          <a:ln/>
        </p:spPr>
      </p:sp>
      <p:sp>
        <p:nvSpPr>
          <p:cNvPr id="48" name="Text 32"/>
          <p:cNvSpPr/>
          <p:nvPr/>
        </p:nvSpPr>
        <p:spPr>
          <a:xfrm>
            <a:off x="8469987" y="7148484"/>
            <a:ext cx="5671899" cy="317183"/>
          </a:xfrm>
          <a:prstGeom prst="rect">
            <a:avLst/>
          </a:prstGeom>
          <a:noFill/>
          <a:ln/>
        </p:spPr>
        <p:txBody>
          <a:bodyPr wrap="square" lIns="0" tIns="0" rIns="0" bIns="0" rtlCol="0" anchor="t"/>
          <a:lstStyle/>
          <a:p>
            <a:pPr marL="0" indent="0" algn="l">
              <a:lnSpc>
                <a:spcPts val="1250"/>
              </a:lnSpc>
              <a:buNone/>
            </a:pPr>
            <a:r>
              <a:rPr lang="en-US" sz="750" b="1" dirty="0">
                <a:solidFill>
                  <a:srgbClr val="000000"/>
                </a:solidFill>
                <a:latin typeface="Roboto" pitchFamily="34" charset="0"/>
                <a:ea typeface="Roboto" pitchFamily="34" charset="-122"/>
                <a:cs typeface="Roboto" pitchFamily="34" charset="-120"/>
              </a:rPr>
              <a:t>Important:</a:t>
            </a:r>
            <a:r>
              <a:rPr lang="en-US" sz="750" dirty="0">
                <a:solidFill>
                  <a:srgbClr val="000000"/>
                </a:solidFill>
                <a:latin typeface="Roboto" pitchFamily="34" charset="0"/>
                <a:ea typeface="Roboto" pitchFamily="34" charset="-122"/>
                <a:cs typeface="Roboto" pitchFamily="34" charset="-120"/>
              </a:rPr>
              <a:t> Password policies linked at the domain level apply to all domain users. Fine-grained password policies (PSOs) allow different password requirements for specific groups via AD Administrative Center.</a:t>
            </a:r>
            <a:endParaRPr lang="en-US" sz="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36245" y="299918"/>
            <a:ext cx="5674995" cy="272653"/>
          </a:xfrm>
          <a:prstGeom prst="rect">
            <a:avLst/>
          </a:prstGeom>
          <a:noFill/>
          <a:ln/>
        </p:spPr>
        <p:txBody>
          <a:bodyPr wrap="none" lIns="0" tIns="0" rIns="0" bIns="0" rtlCol="0" anchor="t"/>
          <a:lstStyle/>
          <a:p>
            <a:pPr marL="0" indent="0" algn="l">
              <a:lnSpc>
                <a:spcPts val="2100"/>
              </a:lnSpc>
              <a:buNone/>
            </a:pPr>
            <a:r>
              <a:rPr lang="en-US" sz="1700" dirty="0">
                <a:solidFill>
                  <a:srgbClr val="3257B8"/>
                </a:solidFill>
                <a:latin typeface="Roboto Slab" pitchFamily="34" charset="0"/>
                <a:ea typeface="Roboto Slab" pitchFamily="34" charset="-122"/>
                <a:cs typeface="Roboto Slab" pitchFamily="34" charset="-120"/>
              </a:rPr>
              <a:t>Account Lockout Policy: Protecting Against Brute Force</a:t>
            </a:r>
            <a:endParaRPr lang="en-US" sz="1700" dirty="0"/>
          </a:p>
        </p:txBody>
      </p:sp>
      <p:sp>
        <p:nvSpPr>
          <p:cNvPr id="3" name="Text 1"/>
          <p:cNvSpPr/>
          <p:nvPr/>
        </p:nvSpPr>
        <p:spPr>
          <a:xfrm>
            <a:off x="436245" y="790694"/>
            <a:ext cx="13757910" cy="348853"/>
          </a:xfrm>
          <a:prstGeom prst="rect">
            <a:avLst/>
          </a:prstGeom>
          <a:noFill/>
          <a:ln/>
        </p:spPr>
        <p:txBody>
          <a:bodyPr wrap="square" lIns="0" tIns="0" rIns="0" bIns="0" rtlCol="0" anchor="t"/>
          <a:lstStyle/>
          <a:p>
            <a:pPr marL="0" indent="0" algn="l">
              <a:lnSpc>
                <a:spcPts val="1350"/>
              </a:lnSpc>
              <a:buNone/>
            </a:pPr>
            <a:r>
              <a:rPr lang="en-US" sz="850" dirty="0">
                <a:solidFill>
                  <a:srgbClr val="15213F"/>
                </a:solidFill>
                <a:latin typeface="Roboto" pitchFamily="34" charset="0"/>
                <a:ea typeface="Roboto" pitchFamily="34" charset="-122"/>
                <a:cs typeface="Roboto" pitchFamily="34" charset="-120"/>
              </a:rPr>
              <a:t>Account lockout policies automatically disable user accounts after a specified number of failed login attempts, protecting against password guessing attacks, brute force attempts, and dictionary attacks. Proper configuration is essential to balance security with operational concerns like support desk workload.</a:t>
            </a:r>
            <a:endParaRPr lang="en-US" sz="850" dirty="0"/>
          </a:p>
        </p:txBody>
      </p:sp>
      <p:sp>
        <p:nvSpPr>
          <p:cNvPr id="4" name="Shape 2"/>
          <p:cNvSpPr/>
          <p:nvPr/>
        </p:nvSpPr>
        <p:spPr>
          <a:xfrm>
            <a:off x="436245" y="1262182"/>
            <a:ext cx="245388" cy="245388"/>
          </a:xfrm>
          <a:prstGeom prst="roundRect">
            <a:avLst>
              <a:gd name="adj" fmla="val 6667"/>
            </a:avLst>
          </a:prstGeom>
          <a:solidFill>
            <a:srgbClr val="E9ECF2"/>
          </a:solidFill>
          <a:ln/>
        </p:spPr>
      </p:sp>
      <p:sp>
        <p:nvSpPr>
          <p:cNvPr id="5" name="Text 3"/>
          <p:cNvSpPr/>
          <p:nvPr/>
        </p:nvSpPr>
        <p:spPr>
          <a:xfrm>
            <a:off x="790694" y="1299567"/>
            <a:ext cx="1783080" cy="170378"/>
          </a:xfrm>
          <a:prstGeom prst="rect">
            <a:avLst/>
          </a:prstGeom>
          <a:noFill/>
          <a:ln/>
        </p:spPr>
        <p:txBody>
          <a:bodyPr wrap="none" lIns="0" tIns="0" rIns="0" bIns="0" rtlCol="0" anchor="t"/>
          <a:lstStyle/>
          <a:p>
            <a:pPr marL="0" indent="0" algn="l">
              <a:lnSpc>
                <a:spcPts val="1300"/>
              </a:lnSpc>
              <a:buNone/>
            </a:pPr>
            <a:r>
              <a:rPr lang="en-US" sz="1050" dirty="0">
                <a:solidFill>
                  <a:srgbClr val="15213F"/>
                </a:solidFill>
                <a:latin typeface="Roboto Slab" pitchFamily="34" charset="0"/>
                <a:ea typeface="Roboto Slab" pitchFamily="34" charset="-122"/>
                <a:cs typeface="Roboto Slab" pitchFamily="34" charset="-120"/>
              </a:rPr>
              <a:t>Account Lockout Threshold</a:t>
            </a:r>
            <a:endParaRPr lang="en-US" sz="1050" dirty="0"/>
          </a:p>
        </p:txBody>
      </p:sp>
      <p:sp>
        <p:nvSpPr>
          <p:cNvPr id="6" name="Text 4"/>
          <p:cNvSpPr/>
          <p:nvPr/>
        </p:nvSpPr>
        <p:spPr>
          <a:xfrm>
            <a:off x="790694" y="1535311"/>
            <a:ext cx="4140637" cy="348853"/>
          </a:xfrm>
          <a:prstGeom prst="rect">
            <a:avLst/>
          </a:prstGeom>
          <a:noFill/>
          <a:ln/>
        </p:spPr>
        <p:txBody>
          <a:bodyPr wrap="squar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Recommended Value:</a:t>
            </a:r>
            <a:r>
              <a:rPr lang="en-US" sz="850" dirty="0">
                <a:solidFill>
                  <a:srgbClr val="15213F"/>
                </a:solidFill>
                <a:latin typeface="Roboto" pitchFamily="34" charset="0"/>
                <a:ea typeface="Roboto" pitchFamily="34" charset="-122"/>
                <a:cs typeface="Roboto" pitchFamily="34" charset="-120"/>
              </a:rPr>
              <a:t> 5-10 invalid logon attempts. Setting too low causes legitimate lockouts; too high reduces protection. Zero disables lockout entirely.</a:t>
            </a:r>
            <a:endParaRPr lang="en-US" sz="850" dirty="0"/>
          </a:p>
        </p:txBody>
      </p:sp>
      <p:sp>
        <p:nvSpPr>
          <p:cNvPr id="7" name="Text 5"/>
          <p:cNvSpPr/>
          <p:nvPr/>
        </p:nvSpPr>
        <p:spPr>
          <a:xfrm>
            <a:off x="790694" y="1949529"/>
            <a:ext cx="4140637" cy="348853"/>
          </a:xfrm>
          <a:prstGeom prst="rect">
            <a:avLst/>
          </a:prstGeom>
          <a:noFill/>
          <a:ln/>
        </p:spPr>
        <p:txBody>
          <a:bodyPr wrap="squar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Configuration Path:</a:t>
            </a:r>
            <a:r>
              <a:rPr lang="en-US" sz="850" dirty="0">
                <a:solidFill>
                  <a:srgbClr val="15213F"/>
                </a:solidFill>
                <a:latin typeface="Roboto" pitchFamily="34" charset="0"/>
                <a:ea typeface="Roboto" pitchFamily="34" charset="-122"/>
                <a:cs typeface="Roboto" pitchFamily="34" charset="-120"/>
              </a:rPr>
              <a:t> Computer Configuration &gt; Windows Settings &gt; Security Settings &gt; Account Policies &gt; Account Lockout Policy</a:t>
            </a:r>
            <a:endParaRPr lang="en-US" sz="850" dirty="0"/>
          </a:p>
        </p:txBody>
      </p:sp>
      <p:sp>
        <p:nvSpPr>
          <p:cNvPr id="8" name="Text 6"/>
          <p:cNvSpPr/>
          <p:nvPr/>
        </p:nvSpPr>
        <p:spPr>
          <a:xfrm>
            <a:off x="790694" y="2363748"/>
            <a:ext cx="4140637" cy="523280"/>
          </a:xfrm>
          <a:prstGeom prst="rect">
            <a:avLst/>
          </a:prstGeom>
          <a:noFill/>
          <a:ln/>
        </p:spPr>
        <p:txBody>
          <a:bodyPr wrap="squar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Security Consideration:</a:t>
            </a:r>
            <a:r>
              <a:rPr lang="en-US" sz="850" dirty="0">
                <a:solidFill>
                  <a:srgbClr val="15213F"/>
                </a:solidFill>
                <a:latin typeface="Roboto" pitchFamily="34" charset="0"/>
                <a:ea typeface="Roboto" pitchFamily="34" charset="-122"/>
                <a:cs typeface="Roboto" pitchFamily="34" charset="-120"/>
              </a:rPr>
              <a:t> Consider implementing progressive delays instead of hard lockouts for high-profile accounts to prevent denial-of-service attacks against administrators.</a:t>
            </a:r>
            <a:endParaRPr lang="en-US" sz="850" dirty="0"/>
          </a:p>
        </p:txBody>
      </p:sp>
      <p:sp>
        <p:nvSpPr>
          <p:cNvPr id="9" name="Shape 7"/>
          <p:cNvSpPr/>
          <p:nvPr/>
        </p:nvSpPr>
        <p:spPr>
          <a:xfrm>
            <a:off x="5067657" y="1262182"/>
            <a:ext cx="245388" cy="245388"/>
          </a:xfrm>
          <a:prstGeom prst="roundRect">
            <a:avLst>
              <a:gd name="adj" fmla="val 6667"/>
            </a:avLst>
          </a:prstGeom>
          <a:solidFill>
            <a:srgbClr val="E9ECF2"/>
          </a:solidFill>
          <a:ln/>
        </p:spPr>
      </p:sp>
      <p:sp>
        <p:nvSpPr>
          <p:cNvPr id="10" name="Text 8"/>
          <p:cNvSpPr/>
          <p:nvPr/>
        </p:nvSpPr>
        <p:spPr>
          <a:xfrm>
            <a:off x="5422106" y="1299567"/>
            <a:ext cx="1685330" cy="170378"/>
          </a:xfrm>
          <a:prstGeom prst="rect">
            <a:avLst/>
          </a:prstGeom>
          <a:noFill/>
          <a:ln/>
        </p:spPr>
        <p:txBody>
          <a:bodyPr wrap="none" lIns="0" tIns="0" rIns="0" bIns="0" rtlCol="0" anchor="t"/>
          <a:lstStyle/>
          <a:p>
            <a:pPr marL="0" indent="0" algn="l">
              <a:lnSpc>
                <a:spcPts val="1300"/>
              </a:lnSpc>
              <a:buNone/>
            </a:pPr>
            <a:r>
              <a:rPr lang="en-US" sz="1050" dirty="0">
                <a:solidFill>
                  <a:srgbClr val="15213F"/>
                </a:solidFill>
                <a:latin typeface="Roboto Slab" pitchFamily="34" charset="0"/>
                <a:ea typeface="Roboto Slab" pitchFamily="34" charset="-122"/>
                <a:cs typeface="Roboto Slab" pitchFamily="34" charset="-120"/>
              </a:rPr>
              <a:t>Account Lockout Duration</a:t>
            </a:r>
            <a:endParaRPr lang="en-US" sz="1050" dirty="0"/>
          </a:p>
        </p:txBody>
      </p:sp>
      <p:sp>
        <p:nvSpPr>
          <p:cNvPr id="11" name="Text 9"/>
          <p:cNvSpPr/>
          <p:nvPr/>
        </p:nvSpPr>
        <p:spPr>
          <a:xfrm>
            <a:off x="5422106" y="1535311"/>
            <a:ext cx="4140637" cy="348853"/>
          </a:xfrm>
          <a:prstGeom prst="rect">
            <a:avLst/>
          </a:prstGeom>
          <a:noFill/>
          <a:ln/>
        </p:spPr>
        <p:txBody>
          <a:bodyPr wrap="squar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Recommended Value:</a:t>
            </a:r>
            <a:r>
              <a:rPr lang="en-US" sz="850" dirty="0">
                <a:solidFill>
                  <a:srgbClr val="15213F"/>
                </a:solidFill>
                <a:latin typeface="Roboto" pitchFamily="34" charset="0"/>
                <a:ea typeface="Roboto" pitchFamily="34" charset="-122"/>
                <a:cs typeface="Roboto" pitchFamily="34" charset="-120"/>
              </a:rPr>
              <a:t> 15-30 minutes. This is how long an account remains locked. Setting to 0 requires administrator intervention to unlock (high support burden).</a:t>
            </a:r>
            <a:endParaRPr lang="en-US" sz="850" dirty="0"/>
          </a:p>
        </p:txBody>
      </p:sp>
      <p:sp>
        <p:nvSpPr>
          <p:cNvPr id="12" name="Text 10"/>
          <p:cNvSpPr/>
          <p:nvPr/>
        </p:nvSpPr>
        <p:spPr>
          <a:xfrm>
            <a:off x="5422106" y="1949529"/>
            <a:ext cx="4140637" cy="523280"/>
          </a:xfrm>
          <a:prstGeom prst="rect">
            <a:avLst/>
          </a:prstGeom>
          <a:noFill/>
          <a:ln/>
        </p:spPr>
        <p:txBody>
          <a:bodyPr wrap="squar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Operational Impact:</a:t>
            </a:r>
            <a:r>
              <a:rPr lang="en-US" sz="850" dirty="0">
                <a:solidFill>
                  <a:srgbClr val="15213F"/>
                </a:solidFill>
                <a:latin typeface="Roboto" pitchFamily="34" charset="0"/>
                <a:ea typeface="Roboto" pitchFamily="34" charset="-122"/>
                <a:cs typeface="Roboto" pitchFamily="34" charset="-120"/>
              </a:rPr>
              <a:t> Shorter durations reduce help desk tickets but may allow automated attacks to resume sooner. Balance based on your security monitoring capabilities.</a:t>
            </a:r>
            <a:endParaRPr lang="en-US" sz="850" dirty="0"/>
          </a:p>
        </p:txBody>
      </p:sp>
      <p:sp>
        <p:nvSpPr>
          <p:cNvPr id="13" name="Shape 11"/>
          <p:cNvSpPr/>
          <p:nvPr/>
        </p:nvSpPr>
        <p:spPr>
          <a:xfrm>
            <a:off x="9699069" y="1262182"/>
            <a:ext cx="245388" cy="245388"/>
          </a:xfrm>
          <a:prstGeom prst="roundRect">
            <a:avLst>
              <a:gd name="adj" fmla="val 6667"/>
            </a:avLst>
          </a:prstGeom>
          <a:solidFill>
            <a:srgbClr val="E9ECF2"/>
          </a:solidFill>
          <a:ln/>
        </p:spPr>
      </p:sp>
      <p:sp>
        <p:nvSpPr>
          <p:cNvPr id="14" name="Text 12"/>
          <p:cNvSpPr/>
          <p:nvPr/>
        </p:nvSpPr>
        <p:spPr>
          <a:xfrm>
            <a:off x="10053518" y="1299567"/>
            <a:ext cx="2370892" cy="170378"/>
          </a:xfrm>
          <a:prstGeom prst="rect">
            <a:avLst/>
          </a:prstGeom>
          <a:noFill/>
          <a:ln/>
        </p:spPr>
        <p:txBody>
          <a:bodyPr wrap="none" lIns="0" tIns="0" rIns="0" bIns="0" rtlCol="0" anchor="t"/>
          <a:lstStyle/>
          <a:p>
            <a:pPr marL="0" indent="0" algn="l">
              <a:lnSpc>
                <a:spcPts val="1300"/>
              </a:lnSpc>
              <a:buNone/>
            </a:pPr>
            <a:r>
              <a:rPr lang="en-US" sz="1050" dirty="0">
                <a:solidFill>
                  <a:srgbClr val="15213F"/>
                </a:solidFill>
                <a:latin typeface="Roboto Slab" pitchFamily="34" charset="0"/>
                <a:ea typeface="Roboto Slab" pitchFamily="34" charset="-122"/>
                <a:cs typeface="Roboto Slab" pitchFamily="34" charset="-120"/>
              </a:rPr>
              <a:t>Reset Account Lockout Counter After</a:t>
            </a:r>
            <a:endParaRPr lang="en-US" sz="1050" dirty="0"/>
          </a:p>
        </p:txBody>
      </p:sp>
      <p:sp>
        <p:nvSpPr>
          <p:cNvPr id="15" name="Text 13"/>
          <p:cNvSpPr/>
          <p:nvPr/>
        </p:nvSpPr>
        <p:spPr>
          <a:xfrm>
            <a:off x="10053518" y="1535311"/>
            <a:ext cx="4140637" cy="348853"/>
          </a:xfrm>
          <a:prstGeom prst="rect">
            <a:avLst/>
          </a:prstGeom>
          <a:noFill/>
          <a:ln/>
        </p:spPr>
        <p:txBody>
          <a:bodyPr wrap="squar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Recommended Value:</a:t>
            </a:r>
            <a:r>
              <a:rPr lang="en-US" sz="850" dirty="0">
                <a:solidFill>
                  <a:srgbClr val="15213F"/>
                </a:solidFill>
                <a:latin typeface="Roboto" pitchFamily="34" charset="0"/>
                <a:ea typeface="Roboto" pitchFamily="34" charset="-122"/>
                <a:cs typeface="Roboto" pitchFamily="34" charset="-120"/>
              </a:rPr>
              <a:t> 15-30 minutes (should be less than or equal to lockout duration). Defines when the failed attempt counter resets.</a:t>
            </a:r>
            <a:endParaRPr lang="en-US" sz="850" dirty="0"/>
          </a:p>
        </p:txBody>
      </p:sp>
      <p:sp>
        <p:nvSpPr>
          <p:cNvPr id="16" name="Text 14"/>
          <p:cNvSpPr/>
          <p:nvPr/>
        </p:nvSpPr>
        <p:spPr>
          <a:xfrm>
            <a:off x="10053518" y="1949529"/>
            <a:ext cx="4140637" cy="348853"/>
          </a:xfrm>
          <a:prstGeom prst="rect">
            <a:avLst/>
          </a:prstGeom>
          <a:noFill/>
          <a:ln/>
        </p:spPr>
        <p:txBody>
          <a:bodyPr wrap="squar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Attack Scenario Prevention:</a:t>
            </a:r>
            <a:r>
              <a:rPr lang="en-US" sz="850" dirty="0">
                <a:solidFill>
                  <a:srgbClr val="15213F"/>
                </a:solidFill>
                <a:latin typeface="Roboto" pitchFamily="34" charset="0"/>
                <a:ea typeface="Roboto" pitchFamily="34" charset="-122"/>
                <a:cs typeface="Roboto" pitchFamily="34" charset="-120"/>
              </a:rPr>
              <a:t> Setting this appropriately prevents slow-burn attacks that space failed attempts just beyond the reset window.</a:t>
            </a:r>
            <a:endParaRPr lang="en-US" sz="850" dirty="0"/>
          </a:p>
        </p:txBody>
      </p:sp>
      <p:sp>
        <p:nvSpPr>
          <p:cNvPr id="17" name="Text 15"/>
          <p:cNvSpPr/>
          <p:nvPr/>
        </p:nvSpPr>
        <p:spPr>
          <a:xfrm>
            <a:off x="436245" y="3118723"/>
            <a:ext cx="3384352" cy="204430"/>
          </a:xfrm>
          <a:prstGeom prst="rect">
            <a:avLst/>
          </a:prstGeom>
          <a:noFill/>
          <a:ln/>
        </p:spPr>
        <p:txBody>
          <a:bodyPr wrap="none" lIns="0" tIns="0" rIns="0" bIns="0" rtlCol="0" anchor="t"/>
          <a:lstStyle/>
          <a:p>
            <a:pPr marL="0" indent="0" algn="l">
              <a:lnSpc>
                <a:spcPts val="1600"/>
              </a:lnSpc>
              <a:buNone/>
            </a:pPr>
            <a:r>
              <a:rPr lang="en-US" sz="1250" dirty="0">
                <a:solidFill>
                  <a:srgbClr val="3257B8"/>
                </a:solidFill>
                <a:latin typeface="Roboto Slab" pitchFamily="34" charset="0"/>
                <a:ea typeface="Roboto Slab" pitchFamily="34" charset="-122"/>
                <a:cs typeface="Roboto Slab" pitchFamily="34" charset="-120"/>
              </a:rPr>
              <a:t>Practical Exercise: Configure Lockout Policy</a:t>
            </a:r>
            <a:endParaRPr lang="en-US" sz="1250" dirty="0"/>
          </a:p>
        </p:txBody>
      </p:sp>
      <p:sp>
        <p:nvSpPr>
          <p:cNvPr id="18" name="Shape 16"/>
          <p:cNvSpPr/>
          <p:nvPr/>
        </p:nvSpPr>
        <p:spPr>
          <a:xfrm>
            <a:off x="436245" y="3445788"/>
            <a:ext cx="6745962" cy="1907858"/>
          </a:xfrm>
          <a:prstGeom prst="roundRect">
            <a:avLst>
              <a:gd name="adj" fmla="val 857"/>
            </a:avLst>
          </a:prstGeom>
          <a:solidFill>
            <a:srgbClr val="EEEFF1"/>
          </a:solidFill>
          <a:ln/>
        </p:spPr>
      </p:sp>
      <p:sp>
        <p:nvSpPr>
          <p:cNvPr id="19" name="Shape 17"/>
          <p:cNvSpPr/>
          <p:nvPr/>
        </p:nvSpPr>
        <p:spPr>
          <a:xfrm>
            <a:off x="430887" y="3445788"/>
            <a:ext cx="6756678" cy="1907858"/>
          </a:xfrm>
          <a:prstGeom prst="roundRect">
            <a:avLst>
              <a:gd name="adj" fmla="val 857"/>
            </a:avLst>
          </a:prstGeom>
          <a:solidFill>
            <a:srgbClr val="EEEFF1"/>
          </a:solidFill>
          <a:ln/>
        </p:spPr>
      </p:sp>
      <p:sp>
        <p:nvSpPr>
          <p:cNvPr id="20" name="Text 18"/>
          <p:cNvSpPr/>
          <p:nvPr/>
        </p:nvSpPr>
        <p:spPr>
          <a:xfrm>
            <a:off x="539948" y="3527584"/>
            <a:ext cx="6538555" cy="1744266"/>
          </a:xfrm>
          <a:prstGeom prst="rect">
            <a:avLst/>
          </a:prstGeom>
          <a:noFill/>
          <a:ln/>
        </p:spPr>
        <p:txBody>
          <a:bodyPr wrap="square" lIns="0" tIns="0" rIns="0" bIns="0" rtlCol="0" anchor="t"/>
          <a:lstStyle/>
          <a:p>
            <a:pPr marL="0" indent="0" algn="l">
              <a:lnSpc>
                <a:spcPts val="1350"/>
              </a:lnSpc>
              <a:buNone/>
            </a:pPr>
            <a:r>
              <a:rPr lang="en-US" sz="850" dirty="0">
                <a:solidFill>
                  <a:srgbClr val="15213F"/>
                </a:solidFill>
                <a:highlight>
                  <a:srgbClr val="EEEFF1"/>
                </a:highlight>
                <a:latin typeface="Consolas" pitchFamily="34" charset="0"/>
                <a:ea typeface="Consolas" pitchFamily="34" charset="-122"/>
                <a:cs typeface="Consolas" pitchFamily="34" charset="-120"/>
              </a:rPr>
              <a:t>Step-by-Step Configuration:1. Open gpedit.msc or gpmc.msc2. Navigate to Account Lockout Policy3. Set "Account lockout threshold" to 54. Windows auto-suggests values for    other two settings (15 minutes)5. Accept or customize based on policy6. Click OK to apply7. Test with incorrect passwords8. Monitor Security Event Log (Event ID 4740)</a:t>
            </a:r>
            <a:endParaRPr lang="en-US" sz="850" dirty="0"/>
          </a:p>
        </p:txBody>
      </p:sp>
      <p:pic>
        <p:nvPicPr>
          <p:cNvPr id="21" name="Image 0" descr="preencoded.png"/>
          <p:cNvPicPr>
            <a:picLocks noChangeAspect="1"/>
          </p:cNvPicPr>
          <p:nvPr/>
        </p:nvPicPr>
        <p:blipFill>
          <a:blip r:embed="rId3"/>
          <a:stretch>
            <a:fillRect/>
          </a:stretch>
        </p:blipFill>
        <p:spPr>
          <a:xfrm>
            <a:off x="7455813" y="2588286"/>
            <a:ext cx="6745962" cy="4833342"/>
          </a:xfrm>
          <a:prstGeom prst="rect">
            <a:avLst/>
          </a:prstGeom>
        </p:spPr>
      </p:pic>
      <p:sp>
        <p:nvSpPr>
          <p:cNvPr id="22" name="Text 19"/>
          <p:cNvSpPr/>
          <p:nvPr/>
        </p:nvSpPr>
        <p:spPr>
          <a:xfrm>
            <a:off x="7583135" y="7739420"/>
            <a:ext cx="6745962" cy="348853"/>
          </a:xfrm>
          <a:prstGeom prst="rect">
            <a:avLst/>
          </a:prstGeom>
          <a:noFill/>
          <a:ln/>
        </p:spPr>
        <p:txBody>
          <a:bodyPr wrap="square" lIns="0" tIns="0" rIns="0" bIns="0" rtlCol="0" anchor="t"/>
          <a:lstStyle/>
          <a:p>
            <a:pPr marL="0" indent="0" algn="l">
              <a:lnSpc>
                <a:spcPts val="1350"/>
              </a:lnSpc>
              <a:buNone/>
            </a:pPr>
            <a:r>
              <a:rPr lang="en-US" sz="850" b="1" dirty="0">
                <a:solidFill>
                  <a:srgbClr val="15213F"/>
                </a:solidFill>
                <a:latin typeface="Roboto" pitchFamily="34" charset="0"/>
                <a:ea typeface="Roboto" pitchFamily="34" charset="-122"/>
                <a:cs typeface="Roboto" pitchFamily="34" charset="-120"/>
              </a:rPr>
              <a:t>Monitoring Lockouts:</a:t>
            </a:r>
            <a:r>
              <a:rPr lang="en-US" sz="850" dirty="0">
                <a:solidFill>
                  <a:srgbClr val="15213F"/>
                </a:solidFill>
                <a:latin typeface="Roboto" pitchFamily="34" charset="0"/>
                <a:ea typeface="Roboto" pitchFamily="34" charset="-122"/>
                <a:cs typeface="Roboto" pitchFamily="34" charset="-120"/>
              </a:rPr>
              <a:t> Use Event Viewer to track lockout events. Navigate to Windows Logs &gt; Security and filter for Event ID 4740 (account locked out) and 4767 (account unlocked). This helps identify potential attacks or user issues.</a:t>
            </a:r>
            <a:endParaRPr lang="en-US" sz="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416600" y="445294"/>
            <a:ext cx="5444728" cy="260390"/>
          </a:xfrm>
          <a:prstGeom prst="rect">
            <a:avLst/>
          </a:prstGeom>
          <a:noFill/>
          <a:ln/>
        </p:spPr>
        <p:txBody>
          <a:bodyPr wrap="none" lIns="0" tIns="0" rIns="0" bIns="0" rtlCol="0" anchor="t"/>
          <a:lstStyle/>
          <a:p>
            <a:pPr marL="0" indent="0" algn="l">
              <a:lnSpc>
                <a:spcPts val="2050"/>
              </a:lnSpc>
              <a:buNone/>
            </a:pPr>
            <a:r>
              <a:rPr lang="en-US" sz="1600" dirty="0">
                <a:solidFill>
                  <a:srgbClr val="3257B8"/>
                </a:solidFill>
                <a:latin typeface="Roboto Slab" pitchFamily="34" charset="0"/>
                <a:ea typeface="Roboto Slab" pitchFamily="34" charset="-122"/>
                <a:cs typeface="Roboto Slab" pitchFamily="34" charset="-120"/>
              </a:rPr>
              <a:t>Critical Security Options and Administrative Templates</a:t>
            </a:r>
            <a:endParaRPr lang="en-US" sz="1600" dirty="0"/>
          </a:p>
        </p:txBody>
      </p:sp>
      <p:sp>
        <p:nvSpPr>
          <p:cNvPr id="3" name="Text 1"/>
          <p:cNvSpPr/>
          <p:nvPr/>
        </p:nvSpPr>
        <p:spPr>
          <a:xfrm>
            <a:off x="416600" y="913924"/>
            <a:ext cx="13797201" cy="333375"/>
          </a:xfrm>
          <a:prstGeom prst="rect">
            <a:avLst/>
          </a:prstGeom>
          <a:noFill/>
          <a:ln/>
        </p:spPr>
        <p:txBody>
          <a:bodyPr wrap="square" lIns="0" tIns="0" rIns="0" bIns="0" rtlCol="0" anchor="t"/>
          <a:lstStyle/>
          <a:p>
            <a:pPr marL="0" indent="0" algn="l">
              <a:lnSpc>
                <a:spcPts val="1300"/>
              </a:lnSpc>
              <a:buNone/>
            </a:pPr>
            <a:r>
              <a:rPr lang="en-US" sz="800" dirty="0">
                <a:solidFill>
                  <a:srgbClr val="15213F"/>
                </a:solidFill>
                <a:latin typeface="Roboto" pitchFamily="34" charset="0"/>
                <a:ea typeface="Roboto" pitchFamily="34" charset="-122"/>
                <a:cs typeface="Roboto" pitchFamily="34" charset="-120"/>
              </a:rPr>
              <a:t>Security Options provide granular control over Windows security behavior. These settings modify system-level security mechanisms, authentication protocols, and user session management. Administrative Templates complement these with registry-based controls for applications and Windows components.</a:t>
            </a:r>
            <a:endParaRPr lang="en-US" sz="800" dirty="0"/>
          </a:p>
        </p:txBody>
      </p:sp>
      <p:sp>
        <p:nvSpPr>
          <p:cNvPr id="4" name="Text 2"/>
          <p:cNvSpPr/>
          <p:nvPr/>
        </p:nvSpPr>
        <p:spPr>
          <a:xfrm>
            <a:off x="416600" y="1403509"/>
            <a:ext cx="1934408" cy="195262"/>
          </a:xfrm>
          <a:prstGeom prst="rect">
            <a:avLst/>
          </a:prstGeom>
          <a:noFill/>
          <a:ln/>
        </p:spPr>
        <p:txBody>
          <a:bodyPr wrap="none" lIns="0" tIns="0" rIns="0" bIns="0" rtlCol="0" anchor="t"/>
          <a:lstStyle/>
          <a:p>
            <a:pPr marL="0" indent="0" algn="l">
              <a:lnSpc>
                <a:spcPts val="1500"/>
              </a:lnSpc>
              <a:buNone/>
            </a:pPr>
            <a:r>
              <a:rPr lang="en-US" sz="1200" dirty="0">
                <a:solidFill>
                  <a:srgbClr val="3257B8"/>
                </a:solidFill>
                <a:latin typeface="Roboto Slab" pitchFamily="34" charset="0"/>
                <a:ea typeface="Roboto Slab" pitchFamily="34" charset="-122"/>
                <a:cs typeface="Roboto Slab" pitchFamily="34" charset="-120"/>
              </a:rPr>
              <a:t>Essential Security Options</a:t>
            </a:r>
            <a:endParaRPr lang="en-US" sz="1200" dirty="0"/>
          </a:p>
        </p:txBody>
      </p:sp>
      <p:sp>
        <p:nvSpPr>
          <p:cNvPr id="5" name="Shape 3"/>
          <p:cNvSpPr/>
          <p:nvPr/>
        </p:nvSpPr>
        <p:spPr>
          <a:xfrm>
            <a:off x="416600" y="1754981"/>
            <a:ext cx="6846570" cy="859393"/>
          </a:xfrm>
          <a:prstGeom prst="roundRect">
            <a:avLst>
              <a:gd name="adj" fmla="val 1818"/>
            </a:avLst>
          </a:prstGeom>
          <a:solidFill>
            <a:srgbClr val="FBFCFE"/>
          </a:solidFill>
          <a:ln w="15240">
            <a:solidFill>
              <a:srgbClr val="CFD2D8"/>
            </a:solidFill>
            <a:prstDash val="solid"/>
          </a:ln>
        </p:spPr>
      </p:sp>
      <p:sp>
        <p:nvSpPr>
          <p:cNvPr id="6" name="Text 4"/>
          <p:cNvSpPr/>
          <p:nvPr/>
        </p:nvSpPr>
        <p:spPr>
          <a:xfrm>
            <a:off x="535900" y="1874282"/>
            <a:ext cx="2555081" cy="162639"/>
          </a:xfrm>
          <a:prstGeom prst="rect">
            <a:avLst/>
          </a:prstGeom>
          <a:noFill/>
          <a:ln/>
        </p:spPr>
        <p:txBody>
          <a:bodyPr wrap="none" lIns="0" tIns="0" rIns="0" bIns="0" rtlCol="0" anchor="t"/>
          <a:lstStyle/>
          <a:p>
            <a:pPr marL="0" indent="0" algn="l">
              <a:lnSpc>
                <a:spcPts val="1250"/>
              </a:lnSpc>
              <a:buNone/>
            </a:pPr>
            <a:r>
              <a:rPr lang="en-US" sz="1000" dirty="0">
                <a:solidFill>
                  <a:srgbClr val="15213F"/>
                </a:solidFill>
                <a:latin typeface="Roboto Slab" pitchFamily="34" charset="0"/>
                <a:ea typeface="Roboto Slab" pitchFamily="34" charset="-122"/>
                <a:cs typeface="Roboto Slab" pitchFamily="34" charset="-120"/>
              </a:rPr>
              <a:t>Interactive Logon: Message Text and Title</a:t>
            </a:r>
            <a:endParaRPr lang="en-US" sz="1000" dirty="0"/>
          </a:p>
        </p:txBody>
      </p:sp>
      <p:sp>
        <p:nvSpPr>
          <p:cNvPr id="7" name="Text 5"/>
          <p:cNvSpPr/>
          <p:nvPr/>
        </p:nvSpPr>
        <p:spPr>
          <a:xfrm>
            <a:off x="535900" y="2099310"/>
            <a:ext cx="6607969" cy="166688"/>
          </a:xfrm>
          <a:prstGeom prst="rect">
            <a:avLst/>
          </a:prstGeom>
          <a:noFill/>
          <a:ln/>
        </p:spPr>
        <p:txBody>
          <a:bodyPr wrap="none" lIns="0" tIns="0" rIns="0" bIns="0" rtlCol="0" anchor="t"/>
          <a:lstStyle/>
          <a:p>
            <a:pPr marL="0" indent="0" algn="l">
              <a:lnSpc>
                <a:spcPts val="1300"/>
              </a:lnSpc>
              <a:buNone/>
            </a:pPr>
            <a:r>
              <a:rPr lang="en-US" sz="800" dirty="0">
                <a:solidFill>
                  <a:srgbClr val="15213F"/>
                </a:solidFill>
                <a:latin typeface="Roboto" pitchFamily="34" charset="0"/>
                <a:ea typeface="Roboto" pitchFamily="34" charset="-122"/>
                <a:cs typeface="Roboto" pitchFamily="34" charset="-120"/>
              </a:rPr>
              <a:t>Display legal notice before user login. Required for legal prosecution of unauthorized access in many jurisdictions.</a:t>
            </a:r>
            <a:endParaRPr lang="en-US" sz="800" dirty="0"/>
          </a:p>
        </p:txBody>
      </p:sp>
      <p:sp>
        <p:nvSpPr>
          <p:cNvPr id="8" name="Text 6"/>
          <p:cNvSpPr/>
          <p:nvPr/>
        </p:nvSpPr>
        <p:spPr>
          <a:xfrm>
            <a:off x="535900" y="2328386"/>
            <a:ext cx="6607969" cy="166688"/>
          </a:xfrm>
          <a:prstGeom prst="rect">
            <a:avLst/>
          </a:prstGeom>
          <a:noFill/>
          <a:ln/>
        </p:spPr>
        <p:txBody>
          <a:bodyPr wrap="none" lIns="0" tIns="0" rIns="0" bIns="0" rtlCol="0" anchor="t"/>
          <a:lstStyle/>
          <a:p>
            <a:pPr marL="0" indent="0" algn="l">
              <a:lnSpc>
                <a:spcPts val="1300"/>
              </a:lnSpc>
              <a:buNone/>
            </a:pPr>
            <a:r>
              <a:rPr lang="en-US" sz="800" b="1" dirty="0">
                <a:solidFill>
                  <a:srgbClr val="15213F"/>
                </a:solidFill>
                <a:latin typeface="Roboto" pitchFamily="34" charset="0"/>
                <a:ea typeface="Roboto" pitchFamily="34" charset="-122"/>
                <a:cs typeface="Roboto" pitchFamily="34" charset="-120"/>
              </a:rPr>
              <a:t>Path:</a:t>
            </a:r>
            <a:r>
              <a:rPr lang="en-US" sz="800" dirty="0">
                <a:solidFill>
                  <a:srgbClr val="15213F"/>
                </a:solidFill>
                <a:latin typeface="Roboto" pitchFamily="34" charset="0"/>
                <a:ea typeface="Roboto" pitchFamily="34" charset="-122"/>
                <a:cs typeface="Roboto" pitchFamily="34" charset="-120"/>
              </a:rPr>
              <a:t> Security Options &gt; Interactive logon: Message text/title for users attempting to log on</a:t>
            </a:r>
            <a:endParaRPr lang="en-US" sz="800" dirty="0"/>
          </a:p>
        </p:txBody>
      </p:sp>
      <p:sp>
        <p:nvSpPr>
          <p:cNvPr id="9" name="Shape 7"/>
          <p:cNvSpPr/>
          <p:nvPr/>
        </p:nvSpPr>
        <p:spPr>
          <a:xfrm>
            <a:off x="7367230" y="1754981"/>
            <a:ext cx="6846570" cy="859393"/>
          </a:xfrm>
          <a:prstGeom prst="roundRect">
            <a:avLst>
              <a:gd name="adj" fmla="val 1818"/>
            </a:avLst>
          </a:prstGeom>
          <a:solidFill>
            <a:srgbClr val="FBFCFE"/>
          </a:solidFill>
          <a:ln w="15240">
            <a:solidFill>
              <a:srgbClr val="CFD2D8"/>
            </a:solidFill>
            <a:prstDash val="solid"/>
          </a:ln>
        </p:spPr>
      </p:sp>
      <p:sp>
        <p:nvSpPr>
          <p:cNvPr id="10" name="Text 8"/>
          <p:cNvSpPr/>
          <p:nvPr/>
        </p:nvSpPr>
        <p:spPr>
          <a:xfrm>
            <a:off x="7486531" y="1874282"/>
            <a:ext cx="3314105" cy="162639"/>
          </a:xfrm>
          <a:prstGeom prst="rect">
            <a:avLst/>
          </a:prstGeom>
          <a:noFill/>
          <a:ln/>
        </p:spPr>
        <p:txBody>
          <a:bodyPr wrap="none" lIns="0" tIns="0" rIns="0" bIns="0" rtlCol="0" anchor="t"/>
          <a:lstStyle/>
          <a:p>
            <a:pPr marL="0" indent="0" algn="l">
              <a:lnSpc>
                <a:spcPts val="1250"/>
              </a:lnSpc>
              <a:buNone/>
            </a:pPr>
            <a:r>
              <a:rPr lang="en-US" sz="1000" dirty="0">
                <a:solidFill>
                  <a:srgbClr val="15213F"/>
                </a:solidFill>
                <a:latin typeface="Roboto Slab" pitchFamily="34" charset="0"/>
                <a:ea typeface="Roboto Slab" pitchFamily="34" charset="-122"/>
                <a:cs typeface="Roboto Slab" pitchFamily="34" charset="-120"/>
              </a:rPr>
              <a:t>Network Security: LAN Manager Authentication Level</a:t>
            </a:r>
            <a:endParaRPr lang="en-US" sz="1000" dirty="0"/>
          </a:p>
        </p:txBody>
      </p:sp>
      <p:sp>
        <p:nvSpPr>
          <p:cNvPr id="11" name="Text 9"/>
          <p:cNvSpPr/>
          <p:nvPr/>
        </p:nvSpPr>
        <p:spPr>
          <a:xfrm>
            <a:off x="7486531" y="2099310"/>
            <a:ext cx="6607969" cy="166688"/>
          </a:xfrm>
          <a:prstGeom prst="rect">
            <a:avLst/>
          </a:prstGeom>
          <a:noFill/>
          <a:ln/>
        </p:spPr>
        <p:txBody>
          <a:bodyPr wrap="none" lIns="0" tIns="0" rIns="0" bIns="0" rtlCol="0" anchor="t"/>
          <a:lstStyle/>
          <a:p>
            <a:pPr marL="0" indent="0" algn="l">
              <a:lnSpc>
                <a:spcPts val="1300"/>
              </a:lnSpc>
              <a:buNone/>
            </a:pPr>
            <a:r>
              <a:rPr lang="en-US" sz="800" dirty="0">
                <a:solidFill>
                  <a:srgbClr val="15213F"/>
                </a:solidFill>
                <a:latin typeface="Roboto" pitchFamily="34" charset="0"/>
                <a:ea typeface="Roboto" pitchFamily="34" charset="-122"/>
                <a:cs typeface="Roboto" pitchFamily="34" charset="-120"/>
              </a:rPr>
              <a:t>Controls NTLM authentication protocols. Set to "Send NTLMv2 response only. Refuse LM &amp; NTLM" to prevent legacy protocol vulnerabilities.</a:t>
            </a:r>
            <a:endParaRPr lang="en-US" sz="800" dirty="0"/>
          </a:p>
        </p:txBody>
      </p:sp>
      <p:sp>
        <p:nvSpPr>
          <p:cNvPr id="12" name="Text 10"/>
          <p:cNvSpPr/>
          <p:nvPr/>
        </p:nvSpPr>
        <p:spPr>
          <a:xfrm>
            <a:off x="7486531" y="2328386"/>
            <a:ext cx="6607969" cy="166688"/>
          </a:xfrm>
          <a:prstGeom prst="rect">
            <a:avLst/>
          </a:prstGeom>
          <a:noFill/>
          <a:ln/>
        </p:spPr>
        <p:txBody>
          <a:bodyPr wrap="none" lIns="0" tIns="0" rIns="0" bIns="0" rtlCol="0" anchor="t"/>
          <a:lstStyle/>
          <a:p>
            <a:pPr marL="0" indent="0" algn="l">
              <a:lnSpc>
                <a:spcPts val="1300"/>
              </a:lnSpc>
              <a:buNone/>
            </a:pPr>
            <a:r>
              <a:rPr lang="en-US" sz="800" b="1" dirty="0">
                <a:solidFill>
                  <a:srgbClr val="15213F"/>
                </a:solidFill>
                <a:latin typeface="Roboto" pitchFamily="34" charset="0"/>
                <a:ea typeface="Roboto" pitchFamily="34" charset="-122"/>
                <a:cs typeface="Roboto" pitchFamily="34" charset="-120"/>
              </a:rPr>
              <a:t>Security Impact:</a:t>
            </a:r>
            <a:r>
              <a:rPr lang="en-US" sz="800" dirty="0">
                <a:solidFill>
                  <a:srgbClr val="15213F"/>
                </a:solidFill>
                <a:latin typeface="Roboto" pitchFamily="34" charset="0"/>
                <a:ea typeface="Roboto" pitchFamily="34" charset="-122"/>
                <a:cs typeface="Roboto" pitchFamily="34" charset="-120"/>
              </a:rPr>
              <a:t> Blocks pass-the-hash attacks and credential replay exploits.</a:t>
            </a:r>
            <a:endParaRPr lang="en-US" sz="800" dirty="0"/>
          </a:p>
        </p:txBody>
      </p:sp>
      <p:sp>
        <p:nvSpPr>
          <p:cNvPr id="13" name="Shape 11"/>
          <p:cNvSpPr/>
          <p:nvPr/>
        </p:nvSpPr>
        <p:spPr>
          <a:xfrm>
            <a:off x="416600" y="2718435"/>
            <a:ext cx="6846570" cy="859393"/>
          </a:xfrm>
          <a:prstGeom prst="roundRect">
            <a:avLst>
              <a:gd name="adj" fmla="val 1818"/>
            </a:avLst>
          </a:prstGeom>
          <a:solidFill>
            <a:srgbClr val="FBFCFE"/>
          </a:solidFill>
          <a:ln w="15240">
            <a:solidFill>
              <a:srgbClr val="CFD2D8"/>
            </a:solidFill>
            <a:prstDash val="solid"/>
          </a:ln>
        </p:spPr>
      </p:sp>
      <p:sp>
        <p:nvSpPr>
          <p:cNvPr id="14" name="Text 12"/>
          <p:cNvSpPr/>
          <p:nvPr/>
        </p:nvSpPr>
        <p:spPr>
          <a:xfrm>
            <a:off x="535900" y="2837736"/>
            <a:ext cx="3483650" cy="162639"/>
          </a:xfrm>
          <a:prstGeom prst="rect">
            <a:avLst/>
          </a:prstGeom>
          <a:noFill/>
          <a:ln/>
        </p:spPr>
        <p:txBody>
          <a:bodyPr wrap="none" lIns="0" tIns="0" rIns="0" bIns="0" rtlCol="0" anchor="t"/>
          <a:lstStyle/>
          <a:p>
            <a:pPr marL="0" indent="0" algn="l">
              <a:lnSpc>
                <a:spcPts val="1250"/>
              </a:lnSpc>
              <a:buNone/>
            </a:pPr>
            <a:r>
              <a:rPr lang="en-US" sz="1000" dirty="0">
                <a:solidFill>
                  <a:srgbClr val="15213F"/>
                </a:solidFill>
                <a:latin typeface="Roboto Slab" pitchFamily="34" charset="0"/>
                <a:ea typeface="Roboto Slab" pitchFamily="34" charset="-122"/>
                <a:cs typeface="Roboto Slab" pitchFamily="34" charset="-120"/>
              </a:rPr>
              <a:t>Network Access: Do Not Allow Anonymous Enumeration</a:t>
            </a:r>
            <a:endParaRPr lang="en-US" sz="1000" dirty="0"/>
          </a:p>
        </p:txBody>
      </p:sp>
      <p:sp>
        <p:nvSpPr>
          <p:cNvPr id="15" name="Text 13"/>
          <p:cNvSpPr/>
          <p:nvPr/>
        </p:nvSpPr>
        <p:spPr>
          <a:xfrm>
            <a:off x="535900" y="3062764"/>
            <a:ext cx="6607969" cy="166688"/>
          </a:xfrm>
          <a:prstGeom prst="rect">
            <a:avLst/>
          </a:prstGeom>
          <a:noFill/>
          <a:ln/>
        </p:spPr>
        <p:txBody>
          <a:bodyPr wrap="none" lIns="0" tIns="0" rIns="0" bIns="0" rtlCol="0" anchor="t"/>
          <a:lstStyle/>
          <a:p>
            <a:pPr marL="0" indent="0" algn="l">
              <a:lnSpc>
                <a:spcPts val="1300"/>
              </a:lnSpc>
              <a:buNone/>
            </a:pPr>
            <a:r>
              <a:rPr lang="en-US" sz="800" dirty="0">
                <a:solidFill>
                  <a:srgbClr val="15213F"/>
                </a:solidFill>
                <a:latin typeface="Roboto" pitchFamily="34" charset="0"/>
                <a:ea typeface="Roboto" pitchFamily="34" charset="-122"/>
                <a:cs typeface="Roboto" pitchFamily="34" charset="-120"/>
              </a:rPr>
              <a:t>Prevents anonymous users from enumerating account names and shares. Critical for preventing reconnaissance attacks.</a:t>
            </a:r>
            <a:endParaRPr lang="en-US" sz="800" dirty="0"/>
          </a:p>
        </p:txBody>
      </p:sp>
      <p:sp>
        <p:nvSpPr>
          <p:cNvPr id="16" name="Text 14"/>
          <p:cNvSpPr/>
          <p:nvPr/>
        </p:nvSpPr>
        <p:spPr>
          <a:xfrm>
            <a:off x="535900" y="3291840"/>
            <a:ext cx="6607969" cy="166688"/>
          </a:xfrm>
          <a:prstGeom prst="rect">
            <a:avLst/>
          </a:prstGeom>
          <a:noFill/>
          <a:ln/>
        </p:spPr>
        <p:txBody>
          <a:bodyPr wrap="none" lIns="0" tIns="0" rIns="0" bIns="0" rtlCol="0" anchor="t"/>
          <a:lstStyle/>
          <a:p>
            <a:pPr marL="0" indent="0" algn="l">
              <a:lnSpc>
                <a:spcPts val="1300"/>
              </a:lnSpc>
              <a:buNone/>
            </a:pPr>
            <a:r>
              <a:rPr lang="en-US" sz="800" b="1" dirty="0">
                <a:solidFill>
                  <a:srgbClr val="15213F"/>
                </a:solidFill>
                <a:latin typeface="Roboto" pitchFamily="34" charset="0"/>
                <a:ea typeface="Roboto" pitchFamily="34" charset="-122"/>
                <a:cs typeface="Roboto" pitchFamily="34" charset="-120"/>
              </a:rPr>
              <a:t>Recommended:</a:t>
            </a:r>
            <a:r>
              <a:rPr lang="en-US" sz="800" dirty="0">
                <a:solidFill>
                  <a:srgbClr val="15213F"/>
                </a:solidFill>
                <a:latin typeface="Roboto" pitchFamily="34" charset="0"/>
                <a:ea typeface="Roboto" pitchFamily="34" charset="-122"/>
                <a:cs typeface="Roboto" pitchFamily="34" charset="-120"/>
              </a:rPr>
              <a:t> Enabled for both SAM accounts and shares.</a:t>
            </a:r>
            <a:endParaRPr lang="en-US" sz="800" dirty="0"/>
          </a:p>
        </p:txBody>
      </p:sp>
      <p:sp>
        <p:nvSpPr>
          <p:cNvPr id="17" name="Shape 15"/>
          <p:cNvSpPr/>
          <p:nvPr/>
        </p:nvSpPr>
        <p:spPr>
          <a:xfrm>
            <a:off x="7367230" y="2718435"/>
            <a:ext cx="6846570" cy="859393"/>
          </a:xfrm>
          <a:prstGeom prst="roundRect">
            <a:avLst>
              <a:gd name="adj" fmla="val 1818"/>
            </a:avLst>
          </a:prstGeom>
          <a:solidFill>
            <a:srgbClr val="FBFCFE"/>
          </a:solidFill>
          <a:ln w="15240">
            <a:solidFill>
              <a:srgbClr val="CFD2D8"/>
            </a:solidFill>
            <a:prstDash val="solid"/>
          </a:ln>
        </p:spPr>
      </p:sp>
      <p:sp>
        <p:nvSpPr>
          <p:cNvPr id="18" name="Text 16"/>
          <p:cNvSpPr/>
          <p:nvPr/>
        </p:nvSpPr>
        <p:spPr>
          <a:xfrm>
            <a:off x="7486531" y="2837736"/>
            <a:ext cx="3516511" cy="162639"/>
          </a:xfrm>
          <a:prstGeom prst="rect">
            <a:avLst/>
          </a:prstGeom>
          <a:noFill/>
          <a:ln/>
        </p:spPr>
        <p:txBody>
          <a:bodyPr wrap="none" lIns="0" tIns="0" rIns="0" bIns="0" rtlCol="0" anchor="t"/>
          <a:lstStyle/>
          <a:p>
            <a:pPr marL="0" indent="0" algn="l">
              <a:lnSpc>
                <a:spcPts val="1250"/>
              </a:lnSpc>
              <a:buNone/>
            </a:pPr>
            <a:r>
              <a:rPr lang="en-US" sz="1000" dirty="0">
                <a:solidFill>
                  <a:srgbClr val="15213F"/>
                </a:solidFill>
                <a:latin typeface="Roboto Slab" pitchFamily="34" charset="0"/>
                <a:ea typeface="Roboto Slab" pitchFamily="34" charset="-122"/>
                <a:cs typeface="Roboto Slab" pitchFamily="34" charset="-120"/>
              </a:rPr>
              <a:t>Shutdown: Allow System to be Shut Down Without Logon</a:t>
            </a:r>
            <a:endParaRPr lang="en-US" sz="1000" dirty="0"/>
          </a:p>
        </p:txBody>
      </p:sp>
      <p:sp>
        <p:nvSpPr>
          <p:cNvPr id="19" name="Text 17"/>
          <p:cNvSpPr/>
          <p:nvPr/>
        </p:nvSpPr>
        <p:spPr>
          <a:xfrm>
            <a:off x="7486531" y="3062764"/>
            <a:ext cx="6607969" cy="166688"/>
          </a:xfrm>
          <a:prstGeom prst="rect">
            <a:avLst/>
          </a:prstGeom>
          <a:noFill/>
          <a:ln/>
        </p:spPr>
        <p:txBody>
          <a:bodyPr wrap="none" lIns="0" tIns="0" rIns="0" bIns="0" rtlCol="0" anchor="t"/>
          <a:lstStyle/>
          <a:p>
            <a:pPr marL="0" indent="0" algn="l">
              <a:lnSpc>
                <a:spcPts val="1300"/>
              </a:lnSpc>
              <a:buNone/>
            </a:pPr>
            <a:r>
              <a:rPr lang="en-US" sz="800" dirty="0">
                <a:solidFill>
                  <a:srgbClr val="15213F"/>
                </a:solidFill>
                <a:latin typeface="Roboto" pitchFamily="34" charset="0"/>
                <a:ea typeface="Roboto" pitchFamily="34" charset="-122"/>
                <a:cs typeface="Roboto" pitchFamily="34" charset="-120"/>
              </a:rPr>
              <a:t>Disabled on servers to prevent physical access attacks. Enabled on workstations for operational convenience.</a:t>
            </a:r>
            <a:endParaRPr lang="en-US" sz="800" dirty="0"/>
          </a:p>
        </p:txBody>
      </p:sp>
      <p:sp>
        <p:nvSpPr>
          <p:cNvPr id="20" name="Text 18"/>
          <p:cNvSpPr/>
          <p:nvPr/>
        </p:nvSpPr>
        <p:spPr>
          <a:xfrm>
            <a:off x="416600" y="3734038"/>
            <a:ext cx="4806434" cy="195262"/>
          </a:xfrm>
          <a:prstGeom prst="rect">
            <a:avLst/>
          </a:prstGeom>
          <a:noFill/>
          <a:ln/>
        </p:spPr>
        <p:txBody>
          <a:bodyPr wrap="none" lIns="0" tIns="0" rIns="0" bIns="0" rtlCol="0" anchor="t"/>
          <a:lstStyle/>
          <a:p>
            <a:pPr marL="0" indent="0" algn="l">
              <a:lnSpc>
                <a:spcPts val="1500"/>
              </a:lnSpc>
              <a:buNone/>
            </a:pPr>
            <a:r>
              <a:rPr lang="en-US" sz="1200" dirty="0">
                <a:solidFill>
                  <a:srgbClr val="3257B8"/>
                </a:solidFill>
                <a:latin typeface="Roboto Slab" pitchFamily="34" charset="0"/>
                <a:ea typeface="Roboto Slab" pitchFamily="34" charset="-122"/>
                <a:cs typeface="Roboto Slab" pitchFamily="34" charset="-120"/>
              </a:rPr>
              <a:t>Internet Explorer Security (Legacy) via Administrative Templates</a:t>
            </a:r>
            <a:endParaRPr lang="en-US" sz="1200" dirty="0"/>
          </a:p>
        </p:txBody>
      </p:sp>
      <p:sp>
        <p:nvSpPr>
          <p:cNvPr id="21" name="Text 19"/>
          <p:cNvSpPr/>
          <p:nvPr/>
        </p:nvSpPr>
        <p:spPr>
          <a:xfrm>
            <a:off x="416600" y="4085511"/>
            <a:ext cx="13797201" cy="166688"/>
          </a:xfrm>
          <a:prstGeom prst="rect">
            <a:avLst/>
          </a:prstGeom>
          <a:noFill/>
          <a:ln/>
        </p:spPr>
        <p:txBody>
          <a:bodyPr wrap="none" lIns="0" tIns="0" rIns="0" bIns="0" rtlCol="0" anchor="t"/>
          <a:lstStyle/>
          <a:p>
            <a:pPr marL="0" indent="0" algn="l">
              <a:lnSpc>
                <a:spcPts val="1300"/>
              </a:lnSpc>
              <a:buNone/>
            </a:pPr>
            <a:r>
              <a:rPr lang="en-US" sz="800" dirty="0">
                <a:solidFill>
                  <a:srgbClr val="15213F"/>
                </a:solidFill>
                <a:latin typeface="Roboto" pitchFamily="34" charset="0"/>
                <a:ea typeface="Roboto" pitchFamily="34" charset="-122"/>
                <a:cs typeface="Roboto" pitchFamily="34" charset="-120"/>
              </a:rPr>
              <a:t>While Microsoft Edge is the current browser, many organizations still manage Internet Explorer through Group Policy for legacy application compatibility:</a:t>
            </a:r>
            <a:endParaRPr lang="en-US" sz="800" dirty="0"/>
          </a:p>
        </p:txBody>
      </p:sp>
      <p:sp>
        <p:nvSpPr>
          <p:cNvPr id="22" name="Shape 20"/>
          <p:cNvSpPr/>
          <p:nvPr/>
        </p:nvSpPr>
        <p:spPr>
          <a:xfrm>
            <a:off x="416600" y="4486513"/>
            <a:ext cx="6771561" cy="2323148"/>
          </a:xfrm>
          <a:prstGeom prst="roundRect">
            <a:avLst>
              <a:gd name="adj" fmla="val 673"/>
            </a:avLst>
          </a:prstGeom>
          <a:solidFill>
            <a:srgbClr val="EEEFF1"/>
          </a:solidFill>
          <a:ln/>
        </p:spPr>
      </p:sp>
      <p:sp>
        <p:nvSpPr>
          <p:cNvPr id="23" name="Shape 21"/>
          <p:cNvSpPr/>
          <p:nvPr/>
        </p:nvSpPr>
        <p:spPr>
          <a:xfrm>
            <a:off x="411480" y="4486513"/>
            <a:ext cx="6781800" cy="2323148"/>
          </a:xfrm>
          <a:prstGeom prst="roundRect">
            <a:avLst>
              <a:gd name="adj" fmla="val 673"/>
            </a:avLst>
          </a:prstGeom>
          <a:solidFill>
            <a:srgbClr val="EEEFF1"/>
          </a:solidFill>
          <a:ln/>
        </p:spPr>
      </p:sp>
      <p:sp>
        <p:nvSpPr>
          <p:cNvPr id="24" name="Text 22"/>
          <p:cNvSpPr/>
          <p:nvPr/>
        </p:nvSpPr>
        <p:spPr>
          <a:xfrm>
            <a:off x="515541" y="4564618"/>
            <a:ext cx="6573679" cy="2166938"/>
          </a:xfrm>
          <a:prstGeom prst="rect">
            <a:avLst/>
          </a:prstGeom>
          <a:noFill/>
          <a:ln/>
        </p:spPr>
        <p:txBody>
          <a:bodyPr wrap="square" lIns="0" tIns="0" rIns="0" bIns="0" rtlCol="0" anchor="t"/>
          <a:lstStyle/>
          <a:p>
            <a:pPr marL="0" indent="0" algn="l">
              <a:lnSpc>
                <a:spcPts val="1300"/>
              </a:lnSpc>
              <a:buNone/>
            </a:pPr>
            <a:r>
              <a:rPr lang="en-US" sz="800" dirty="0">
                <a:solidFill>
                  <a:srgbClr val="15213F"/>
                </a:solidFill>
                <a:highlight>
                  <a:srgbClr val="EEEFF1"/>
                </a:highlight>
                <a:latin typeface="Consolas" pitchFamily="34" charset="0"/>
                <a:ea typeface="Consolas" pitchFamily="34" charset="-122"/>
                <a:cs typeface="Consolas" pitchFamily="34" charset="-120"/>
              </a:rPr>
              <a:t>Configuration Path:Computer/User Configuration &gt;   Administrative Templates &gt;   Windows Components &gt;   Internet ExplorerKey Settings:- Security Zones: Use only machine settings- Prevent ignoring certificate errors- Turn on Enhanced Protected Mode- Disable changing Automatic   Configuration settings- Turn off Crash Detection</a:t>
            </a:r>
            <a:endParaRPr lang="en-US" sz="800" dirty="0"/>
          </a:p>
        </p:txBody>
      </p:sp>
      <p:pic>
        <p:nvPicPr>
          <p:cNvPr id="25" name="Image 0" descr="preencoded.png"/>
          <p:cNvPicPr>
            <a:picLocks noChangeAspect="1"/>
          </p:cNvPicPr>
          <p:nvPr/>
        </p:nvPicPr>
        <p:blipFill>
          <a:blip r:embed="rId3"/>
          <a:stretch>
            <a:fillRect/>
          </a:stretch>
        </p:blipFill>
        <p:spPr>
          <a:xfrm>
            <a:off x="7449860" y="4486513"/>
            <a:ext cx="2753558" cy="2753558"/>
          </a:xfrm>
          <a:prstGeom prst="rect">
            <a:avLst/>
          </a:prstGeom>
        </p:spPr>
      </p:pic>
      <p:sp>
        <p:nvSpPr>
          <p:cNvPr id="26" name="Text 23"/>
          <p:cNvSpPr/>
          <p:nvPr/>
        </p:nvSpPr>
        <p:spPr>
          <a:xfrm>
            <a:off x="7449860" y="7357229"/>
            <a:ext cx="6771561" cy="333375"/>
          </a:xfrm>
          <a:prstGeom prst="rect">
            <a:avLst/>
          </a:prstGeom>
          <a:noFill/>
          <a:ln/>
        </p:spPr>
        <p:txBody>
          <a:bodyPr wrap="square" lIns="0" tIns="0" rIns="0" bIns="0" rtlCol="0" anchor="t"/>
          <a:lstStyle/>
          <a:p>
            <a:pPr marL="0" indent="0" algn="l">
              <a:lnSpc>
                <a:spcPts val="1300"/>
              </a:lnSpc>
              <a:buNone/>
            </a:pPr>
            <a:r>
              <a:rPr lang="en-US" sz="800" b="1" dirty="0">
                <a:solidFill>
                  <a:srgbClr val="15213F"/>
                </a:solidFill>
                <a:latin typeface="Roboto" pitchFamily="34" charset="0"/>
                <a:ea typeface="Roboto" pitchFamily="34" charset="-122"/>
                <a:cs typeface="Roboto" pitchFamily="34" charset="-120"/>
              </a:rPr>
              <a:t>Modern Approach:</a:t>
            </a:r>
            <a:r>
              <a:rPr lang="en-US" sz="800" dirty="0">
                <a:solidFill>
                  <a:srgbClr val="15213F"/>
                </a:solidFill>
                <a:latin typeface="Roboto" pitchFamily="34" charset="0"/>
                <a:ea typeface="Roboto" pitchFamily="34" charset="-122"/>
                <a:cs typeface="Roboto" pitchFamily="34" charset="-120"/>
              </a:rPr>
              <a:t> Organizations should transition to Microsoft Edge with Enterprise Mode for legacy site compatibility. Configure Edge policies under Administrative Templates &gt; Microsoft Edge.</a:t>
            </a:r>
            <a:endParaRPr lang="en-US" sz="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46484" y="571619"/>
            <a:ext cx="5641062" cy="278963"/>
          </a:xfrm>
          <a:prstGeom prst="rect">
            <a:avLst/>
          </a:prstGeom>
          <a:noFill/>
          <a:ln/>
        </p:spPr>
        <p:txBody>
          <a:bodyPr wrap="none" lIns="0" tIns="0" rIns="0" bIns="0" rtlCol="0" anchor="t"/>
          <a:lstStyle/>
          <a:p>
            <a:pPr marL="0" indent="0" algn="l">
              <a:lnSpc>
                <a:spcPts val="2150"/>
              </a:lnSpc>
              <a:buNone/>
            </a:pPr>
            <a:r>
              <a:rPr lang="en-US" sz="1750" dirty="0">
                <a:solidFill>
                  <a:srgbClr val="3257B8"/>
                </a:solidFill>
                <a:latin typeface="Roboto Slab" pitchFamily="34" charset="0"/>
                <a:ea typeface="Roboto Slab" pitchFamily="34" charset="-122"/>
                <a:cs typeface="Roboto Slab" pitchFamily="34" charset="-120"/>
              </a:rPr>
              <a:t>Using Secedit: Command-Line Security Configuration</a:t>
            </a:r>
            <a:endParaRPr lang="en-US" sz="1750" dirty="0"/>
          </a:p>
        </p:txBody>
      </p:sp>
      <p:sp>
        <p:nvSpPr>
          <p:cNvPr id="3" name="Text 1"/>
          <p:cNvSpPr/>
          <p:nvPr/>
        </p:nvSpPr>
        <p:spPr>
          <a:xfrm>
            <a:off x="446484" y="1073825"/>
            <a:ext cx="13737431" cy="357188"/>
          </a:xfrm>
          <a:prstGeom prst="rect">
            <a:avLst/>
          </a:prstGeom>
          <a:noFill/>
          <a:ln/>
        </p:spPr>
        <p:txBody>
          <a:bodyPr wrap="square" lIns="0" tIns="0" rIns="0" bIns="0" rtlCol="0" anchor="t"/>
          <a:lstStyle/>
          <a:p>
            <a:pPr marL="0" indent="0" algn="l">
              <a:lnSpc>
                <a:spcPts val="1400"/>
              </a:lnSpc>
              <a:buNone/>
            </a:pPr>
            <a:r>
              <a:rPr lang="en-US" sz="850" dirty="0">
                <a:solidFill>
                  <a:srgbClr val="15213F"/>
                </a:solidFill>
                <a:latin typeface="Roboto" pitchFamily="34" charset="0"/>
                <a:ea typeface="Roboto" pitchFamily="34" charset="-122"/>
                <a:cs typeface="Roboto" pitchFamily="34" charset="-120"/>
              </a:rPr>
              <a:t>Secedit.exe is a powerful command-line utility for analyzing, configuring, and exporting security policy settings. It provides scriptable security management capabilities essential for automation, auditing, and disaster recovery. System administrators use Secedit to enforce consistent security baselines across multiple systems without GUI interaction.</a:t>
            </a:r>
            <a:endParaRPr lang="en-US" sz="850" dirty="0"/>
          </a:p>
        </p:txBody>
      </p:sp>
      <p:sp>
        <p:nvSpPr>
          <p:cNvPr id="4" name="Text 2"/>
          <p:cNvSpPr/>
          <p:nvPr/>
        </p:nvSpPr>
        <p:spPr>
          <a:xfrm>
            <a:off x="446484" y="1598414"/>
            <a:ext cx="4043243" cy="209312"/>
          </a:xfrm>
          <a:prstGeom prst="rect">
            <a:avLst/>
          </a:prstGeom>
          <a:noFill/>
          <a:ln/>
        </p:spPr>
        <p:txBody>
          <a:bodyPr wrap="none" lIns="0" tIns="0" rIns="0" bIns="0" rtlCol="0" anchor="t"/>
          <a:lstStyle/>
          <a:p>
            <a:pPr marL="0" indent="0" algn="l">
              <a:lnSpc>
                <a:spcPts val="1600"/>
              </a:lnSpc>
              <a:buNone/>
            </a:pPr>
            <a:r>
              <a:rPr lang="en-US" sz="1300" dirty="0">
                <a:solidFill>
                  <a:srgbClr val="3257B8"/>
                </a:solidFill>
                <a:latin typeface="Roboto Slab" pitchFamily="34" charset="0"/>
                <a:ea typeface="Roboto Slab" pitchFamily="34" charset="-122"/>
                <a:cs typeface="Roboto Slab" pitchFamily="34" charset="-120"/>
              </a:rPr>
              <a:t>Secedit Command Syntax and Common Operations</a:t>
            </a:r>
            <a:endParaRPr lang="en-US" sz="1300" dirty="0"/>
          </a:p>
        </p:txBody>
      </p:sp>
      <p:sp>
        <p:nvSpPr>
          <p:cNvPr id="5" name="Text 3"/>
          <p:cNvSpPr/>
          <p:nvPr/>
        </p:nvSpPr>
        <p:spPr>
          <a:xfrm>
            <a:off x="446484" y="1975128"/>
            <a:ext cx="111562" cy="139541"/>
          </a:xfrm>
          <a:prstGeom prst="rect">
            <a:avLst/>
          </a:prstGeom>
          <a:noFill/>
          <a:ln/>
        </p:spPr>
        <p:txBody>
          <a:bodyPr wrap="none" lIns="0" tIns="0" rIns="0" bIns="0" rtlCol="0" anchor="t"/>
          <a:lstStyle/>
          <a:p>
            <a:pPr marL="0" indent="0" algn="l">
              <a:lnSpc>
                <a:spcPts val="1400"/>
              </a:lnSpc>
              <a:buNone/>
            </a:pPr>
            <a:r>
              <a:rPr lang="en-US" sz="850" dirty="0">
                <a:solidFill>
                  <a:srgbClr val="15213F"/>
                </a:solidFill>
                <a:latin typeface="Roboto Slab Light" pitchFamily="34" charset="0"/>
                <a:ea typeface="Roboto Slab Light" pitchFamily="34" charset="-122"/>
                <a:cs typeface="Roboto Slab Light" pitchFamily="34" charset="-120"/>
              </a:rPr>
              <a:t>01</a:t>
            </a:r>
            <a:endParaRPr lang="en-US" sz="850" dirty="0"/>
          </a:p>
        </p:txBody>
      </p:sp>
      <p:pic>
        <p:nvPicPr>
          <p:cNvPr id="6" name="Image 0" descr="preencoded.png"/>
          <p:cNvPicPr>
            <a:picLocks noChangeAspect="1"/>
          </p:cNvPicPr>
          <p:nvPr/>
        </p:nvPicPr>
        <p:blipFill>
          <a:blip r:embed="rId3"/>
          <a:stretch>
            <a:fillRect/>
          </a:stretch>
        </p:blipFill>
        <p:spPr>
          <a:xfrm>
            <a:off x="446484" y="2149554"/>
            <a:ext cx="6812875" cy="15240"/>
          </a:xfrm>
          <a:prstGeom prst="rect">
            <a:avLst/>
          </a:prstGeom>
        </p:spPr>
      </p:pic>
      <p:sp>
        <p:nvSpPr>
          <p:cNvPr id="7" name="Text 4"/>
          <p:cNvSpPr/>
          <p:nvPr/>
        </p:nvSpPr>
        <p:spPr>
          <a:xfrm>
            <a:off x="446484" y="2235756"/>
            <a:ext cx="2501503" cy="174427"/>
          </a:xfrm>
          <a:prstGeom prst="rect">
            <a:avLst/>
          </a:prstGeom>
          <a:noFill/>
          <a:ln/>
        </p:spPr>
        <p:txBody>
          <a:bodyPr wrap="none" lIns="0" tIns="0" rIns="0" bIns="0" rtlCol="0" anchor="t"/>
          <a:lstStyle/>
          <a:p>
            <a:pPr marL="0" indent="0" algn="l">
              <a:lnSpc>
                <a:spcPts val="1350"/>
              </a:lnSpc>
              <a:buNone/>
            </a:pPr>
            <a:r>
              <a:rPr lang="en-US" sz="1050" dirty="0">
                <a:solidFill>
                  <a:srgbClr val="15213F"/>
                </a:solidFill>
                <a:latin typeface="Roboto Slab" pitchFamily="34" charset="0"/>
                <a:ea typeface="Roboto Slab" pitchFamily="34" charset="-122"/>
                <a:cs typeface="Roboto Slab" pitchFamily="34" charset="-120"/>
              </a:rPr>
              <a:t>Export Current Security Configuration</a:t>
            </a:r>
            <a:endParaRPr lang="en-US" sz="1050" dirty="0"/>
          </a:p>
        </p:txBody>
      </p:sp>
      <p:sp>
        <p:nvSpPr>
          <p:cNvPr id="8" name="Text 5"/>
          <p:cNvSpPr/>
          <p:nvPr/>
        </p:nvSpPr>
        <p:spPr>
          <a:xfrm>
            <a:off x="446484" y="2477095"/>
            <a:ext cx="6812875" cy="178594"/>
          </a:xfrm>
          <a:prstGeom prst="rect">
            <a:avLst/>
          </a:prstGeom>
          <a:noFill/>
          <a:ln/>
        </p:spPr>
        <p:txBody>
          <a:bodyPr wrap="none" lIns="0" tIns="0" rIns="0" bIns="0" rtlCol="0" anchor="t"/>
          <a:lstStyle/>
          <a:p>
            <a:pPr marL="0" indent="0" algn="l">
              <a:lnSpc>
                <a:spcPts val="1400"/>
              </a:lnSpc>
              <a:buNone/>
            </a:pPr>
            <a:r>
              <a:rPr lang="en-US" sz="850" dirty="0">
                <a:solidFill>
                  <a:srgbClr val="15213F"/>
                </a:solidFill>
                <a:latin typeface="Roboto" pitchFamily="34" charset="0"/>
                <a:ea typeface="Roboto" pitchFamily="34" charset="-122"/>
                <a:cs typeface="Roboto" pitchFamily="34" charset="-120"/>
              </a:rPr>
              <a:t>Extract the current security policy to a human-readable .inf file for documentation or baseline comparison.</a:t>
            </a:r>
            <a:endParaRPr lang="en-US" sz="850" dirty="0"/>
          </a:p>
        </p:txBody>
      </p:sp>
      <p:sp>
        <p:nvSpPr>
          <p:cNvPr id="9" name="Shape 6"/>
          <p:cNvSpPr/>
          <p:nvPr/>
        </p:nvSpPr>
        <p:spPr>
          <a:xfrm>
            <a:off x="446484" y="2758916"/>
            <a:ext cx="6812875" cy="345996"/>
          </a:xfrm>
          <a:prstGeom prst="roundRect">
            <a:avLst>
              <a:gd name="adj" fmla="val 4840"/>
            </a:avLst>
          </a:prstGeom>
          <a:solidFill>
            <a:srgbClr val="EEEFF1"/>
          </a:solidFill>
          <a:ln/>
        </p:spPr>
      </p:sp>
      <p:sp>
        <p:nvSpPr>
          <p:cNvPr id="10" name="Shape 7"/>
          <p:cNvSpPr/>
          <p:nvPr/>
        </p:nvSpPr>
        <p:spPr>
          <a:xfrm>
            <a:off x="441007" y="2758916"/>
            <a:ext cx="6823829" cy="345996"/>
          </a:xfrm>
          <a:prstGeom prst="roundRect">
            <a:avLst>
              <a:gd name="adj" fmla="val 4840"/>
            </a:avLst>
          </a:prstGeom>
          <a:solidFill>
            <a:srgbClr val="EEEFF1"/>
          </a:solidFill>
          <a:ln/>
        </p:spPr>
      </p:sp>
      <p:sp>
        <p:nvSpPr>
          <p:cNvPr id="11" name="Text 8"/>
          <p:cNvSpPr/>
          <p:nvPr/>
        </p:nvSpPr>
        <p:spPr>
          <a:xfrm>
            <a:off x="552569" y="2864882"/>
            <a:ext cx="6600706" cy="178594"/>
          </a:xfrm>
          <a:prstGeom prst="rect">
            <a:avLst/>
          </a:prstGeom>
          <a:noFill/>
          <a:ln/>
        </p:spPr>
        <p:txBody>
          <a:bodyPr wrap="none" lIns="0" tIns="0" rIns="0" bIns="0" rtlCol="0" anchor="t"/>
          <a:lstStyle/>
          <a:p>
            <a:pPr marL="0" indent="0" algn="l">
              <a:lnSpc>
                <a:spcPts val="1400"/>
              </a:lnSpc>
              <a:buNone/>
            </a:pPr>
            <a:r>
              <a:rPr lang="en-US" sz="850" dirty="0">
                <a:solidFill>
                  <a:srgbClr val="15213F"/>
                </a:solidFill>
                <a:highlight>
                  <a:srgbClr val="EEEFF1"/>
                </a:highlight>
                <a:latin typeface="Consolas" pitchFamily="34" charset="0"/>
                <a:ea typeface="Consolas" pitchFamily="34" charset="-122"/>
                <a:cs typeface="Consolas" pitchFamily="34" charset="-120"/>
              </a:rPr>
              <a:t>secedit /export /cfg C:\SecurityBaseline.inf /log C:\secedit.log</a:t>
            </a:r>
            <a:endParaRPr lang="en-US" sz="850" dirty="0"/>
          </a:p>
        </p:txBody>
      </p:sp>
      <p:sp>
        <p:nvSpPr>
          <p:cNvPr id="12" name="Text 9"/>
          <p:cNvSpPr/>
          <p:nvPr/>
        </p:nvSpPr>
        <p:spPr>
          <a:xfrm>
            <a:off x="446484" y="3252668"/>
            <a:ext cx="6812875" cy="178594"/>
          </a:xfrm>
          <a:prstGeom prst="rect">
            <a:avLst/>
          </a:prstGeom>
          <a:noFill/>
          <a:ln/>
        </p:spPr>
        <p:txBody>
          <a:bodyPr wrap="none" lIns="0" tIns="0" rIns="0" bIns="0" rtlCol="0" anchor="t"/>
          <a:lstStyle/>
          <a:p>
            <a:pPr marL="0" indent="0" algn="l">
              <a:lnSpc>
                <a:spcPts val="1400"/>
              </a:lnSpc>
              <a:buNone/>
            </a:pPr>
            <a:r>
              <a:rPr lang="en-US" sz="850" dirty="0">
                <a:solidFill>
                  <a:srgbClr val="15213F"/>
                </a:solidFill>
                <a:latin typeface="Roboto" pitchFamily="34" charset="0"/>
                <a:ea typeface="Roboto" pitchFamily="34" charset="-122"/>
                <a:cs typeface="Roboto" pitchFamily="34" charset="-120"/>
              </a:rPr>
              <a:t>This creates a complete snapshot of all security settings including password policy, user rights, registry permissions, and audit settings.</a:t>
            </a:r>
            <a:endParaRPr lang="en-US" sz="850" dirty="0"/>
          </a:p>
        </p:txBody>
      </p:sp>
      <p:sp>
        <p:nvSpPr>
          <p:cNvPr id="13" name="Text 10"/>
          <p:cNvSpPr/>
          <p:nvPr/>
        </p:nvSpPr>
        <p:spPr>
          <a:xfrm>
            <a:off x="7370921" y="1975128"/>
            <a:ext cx="111562" cy="139541"/>
          </a:xfrm>
          <a:prstGeom prst="rect">
            <a:avLst/>
          </a:prstGeom>
          <a:noFill/>
          <a:ln/>
        </p:spPr>
        <p:txBody>
          <a:bodyPr wrap="none" lIns="0" tIns="0" rIns="0" bIns="0" rtlCol="0" anchor="t"/>
          <a:lstStyle/>
          <a:p>
            <a:pPr marL="0" indent="0" algn="l">
              <a:lnSpc>
                <a:spcPts val="1400"/>
              </a:lnSpc>
              <a:buNone/>
            </a:pPr>
            <a:r>
              <a:rPr lang="en-US" sz="850" dirty="0">
                <a:solidFill>
                  <a:srgbClr val="15213F"/>
                </a:solidFill>
                <a:latin typeface="Roboto Slab Light" pitchFamily="34" charset="0"/>
                <a:ea typeface="Roboto Slab Light" pitchFamily="34" charset="-122"/>
                <a:cs typeface="Roboto Slab Light" pitchFamily="34" charset="-120"/>
              </a:rPr>
              <a:t>02</a:t>
            </a:r>
            <a:endParaRPr lang="en-US" sz="850" dirty="0"/>
          </a:p>
        </p:txBody>
      </p:sp>
      <p:pic>
        <p:nvPicPr>
          <p:cNvPr id="14" name="Image 1" descr="preencoded.png"/>
          <p:cNvPicPr>
            <a:picLocks noChangeAspect="1"/>
          </p:cNvPicPr>
          <p:nvPr/>
        </p:nvPicPr>
        <p:blipFill>
          <a:blip r:embed="rId3"/>
          <a:stretch>
            <a:fillRect/>
          </a:stretch>
        </p:blipFill>
        <p:spPr>
          <a:xfrm>
            <a:off x="7370921" y="2149554"/>
            <a:ext cx="6812994" cy="15240"/>
          </a:xfrm>
          <a:prstGeom prst="rect">
            <a:avLst/>
          </a:prstGeom>
        </p:spPr>
      </p:pic>
      <p:sp>
        <p:nvSpPr>
          <p:cNvPr id="15" name="Text 11"/>
          <p:cNvSpPr/>
          <p:nvPr/>
        </p:nvSpPr>
        <p:spPr>
          <a:xfrm>
            <a:off x="7370921" y="2235756"/>
            <a:ext cx="2260402" cy="174427"/>
          </a:xfrm>
          <a:prstGeom prst="rect">
            <a:avLst/>
          </a:prstGeom>
          <a:noFill/>
          <a:ln/>
        </p:spPr>
        <p:txBody>
          <a:bodyPr wrap="none" lIns="0" tIns="0" rIns="0" bIns="0" rtlCol="0" anchor="t"/>
          <a:lstStyle/>
          <a:p>
            <a:pPr marL="0" indent="0" algn="l">
              <a:lnSpc>
                <a:spcPts val="1350"/>
              </a:lnSpc>
              <a:buNone/>
            </a:pPr>
            <a:r>
              <a:rPr lang="en-US" sz="1050" dirty="0">
                <a:solidFill>
                  <a:srgbClr val="15213F"/>
                </a:solidFill>
                <a:latin typeface="Roboto Slab" pitchFamily="34" charset="0"/>
                <a:ea typeface="Roboto Slab" pitchFamily="34" charset="-122"/>
                <a:cs typeface="Roboto Slab" pitchFamily="34" charset="-120"/>
              </a:rPr>
              <a:t>Analyze System Against Template</a:t>
            </a:r>
            <a:endParaRPr lang="en-US" sz="1050" dirty="0"/>
          </a:p>
        </p:txBody>
      </p:sp>
      <p:sp>
        <p:nvSpPr>
          <p:cNvPr id="16" name="Text 12"/>
          <p:cNvSpPr/>
          <p:nvPr/>
        </p:nvSpPr>
        <p:spPr>
          <a:xfrm>
            <a:off x="7370921" y="2477095"/>
            <a:ext cx="6812994" cy="178594"/>
          </a:xfrm>
          <a:prstGeom prst="rect">
            <a:avLst/>
          </a:prstGeom>
          <a:noFill/>
          <a:ln/>
        </p:spPr>
        <p:txBody>
          <a:bodyPr wrap="none" lIns="0" tIns="0" rIns="0" bIns="0" rtlCol="0" anchor="t"/>
          <a:lstStyle/>
          <a:p>
            <a:pPr marL="0" indent="0" algn="l">
              <a:lnSpc>
                <a:spcPts val="1400"/>
              </a:lnSpc>
              <a:buNone/>
            </a:pPr>
            <a:r>
              <a:rPr lang="en-US" sz="850" dirty="0">
                <a:solidFill>
                  <a:srgbClr val="15213F"/>
                </a:solidFill>
                <a:latin typeface="Roboto" pitchFamily="34" charset="0"/>
                <a:ea typeface="Roboto" pitchFamily="34" charset="-122"/>
                <a:cs typeface="Roboto" pitchFamily="34" charset="-120"/>
              </a:rPr>
              <a:t>Compare current configuration against a security template database to identify deviations and vulnerabilities.</a:t>
            </a:r>
            <a:endParaRPr lang="en-US" sz="850" dirty="0"/>
          </a:p>
        </p:txBody>
      </p:sp>
      <p:sp>
        <p:nvSpPr>
          <p:cNvPr id="17" name="Shape 13"/>
          <p:cNvSpPr/>
          <p:nvPr/>
        </p:nvSpPr>
        <p:spPr>
          <a:xfrm>
            <a:off x="7370921" y="2769989"/>
            <a:ext cx="6812994" cy="345996"/>
          </a:xfrm>
          <a:prstGeom prst="roundRect">
            <a:avLst>
              <a:gd name="adj" fmla="val 4840"/>
            </a:avLst>
          </a:prstGeom>
          <a:solidFill>
            <a:srgbClr val="EEEFF1"/>
          </a:solidFill>
          <a:ln/>
        </p:spPr>
      </p:sp>
      <p:sp>
        <p:nvSpPr>
          <p:cNvPr id="18" name="Shape 14"/>
          <p:cNvSpPr/>
          <p:nvPr/>
        </p:nvSpPr>
        <p:spPr>
          <a:xfrm>
            <a:off x="7365444" y="2769989"/>
            <a:ext cx="6823948" cy="345996"/>
          </a:xfrm>
          <a:prstGeom prst="roundRect">
            <a:avLst>
              <a:gd name="adj" fmla="val 4840"/>
            </a:avLst>
          </a:prstGeom>
          <a:solidFill>
            <a:srgbClr val="EEEFF1"/>
          </a:solidFill>
          <a:ln/>
        </p:spPr>
      </p:sp>
      <p:sp>
        <p:nvSpPr>
          <p:cNvPr id="19" name="Text 15"/>
          <p:cNvSpPr/>
          <p:nvPr/>
        </p:nvSpPr>
        <p:spPr>
          <a:xfrm>
            <a:off x="7477006" y="2864882"/>
            <a:ext cx="6600825" cy="178594"/>
          </a:xfrm>
          <a:prstGeom prst="rect">
            <a:avLst/>
          </a:prstGeom>
          <a:noFill/>
          <a:ln/>
        </p:spPr>
        <p:txBody>
          <a:bodyPr wrap="none" lIns="0" tIns="0" rIns="0" bIns="0" rtlCol="0" anchor="t"/>
          <a:lstStyle/>
          <a:p>
            <a:pPr marL="0" indent="0" algn="l">
              <a:lnSpc>
                <a:spcPts val="1400"/>
              </a:lnSpc>
              <a:buNone/>
            </a:pPr>
            <a:r>
              <a:rPr lang="en-US" sz="850" dirty="0">
                <a:solidFill>
                  <a:srgbClr val="15213F"/>
                </a:solidFill>
                <a:highlight>
                  <a:srgbClr val="EEEFF1"/>
                </a:highlight>
                <a:latin typeface="Consolas" pitchFamily="34" charset="0"/>
                <a:ea typeface="Consolas" pitchFamily="34" charset="-122"/>
                <a:cs typeface="Consolas" pitchFamily="34" charset="-120"/>
              </a:rPr>
              <a:t>secedit /analyze /db C:\Security.sdb /cfg C:\hisecws.inf /log C:\analysis.log</a:t>
            </a:r>
            <a:endParaRPr lang="en-US" sz="850" dirty="0"/>
          </a:p>
        </p:txBody>
      </p:sp>
      <p:sp>
        <p:nvSpPr>
          <p:cNvPr id="20" name="Text 16"/>
          <p:cNvSpPr/>
          <p:nvPr/>
        </p:nvSpPr>
        <p:spPr>
          <a:xfrm>
            <a:off x="7370921" y="3252668"/>
            <a:ext cx="6812994" cy="178594"/>
          </a:xfrm>
          <a:prstGeom prst="rect">
            <a:avLst/>
          </a:prstGeom>
          <a:noFill/>
          <a:ln/>
        </p:spPr>
        <p:txBody>
          <a:bodyPr wrap="none" lIns="0" tIns="0" rIns="0" bIns="0" rtlCol="0" anchor="t"/>
          <a:lstStyle/>
          <a:p>
            <a:pPr marL="0" indent="0" algn="l">
              <a:lnSpc>
                <a:spcPts val="1400"/>
              </a:lnSpc>
              <a:buNone/>
            </a:pPr>
            <a:r>
              <a:rPr lang="en-US" sz="850" dirty="0">
                <a:solidFill>
                  <a:srgbClr val="15213F"/>
                </a:solidFill>
                <a:latin typeface="Roboto" pitchFamily="34" charset="0"/>
                <a:ea typeface="Roboto" pitchFamily="34" charset="-122"/>
                <a:cs typeface="Roboto" pitchFamily="34" charset="-120"/>
              </a:rPr>
              <a:t>Review the analysis.log file for discrepancies. Create the database on first run using /db parameter.</a:t>
            </a:r>
            <a:endParaRPr lang="en-US" sz="850" dirty="0"/>
          </a:p>
        </p:txBody>
      </p:sp>
      <p:sp>
        <p:nvSpPr>
          <p:cNvPr id="21" name="Text 17"/>
          <p:cNvSpPr/>
          <p:nvPr/>
        </p:nvSpPr>
        <p:spPr>
          <a:xfrm>
            <a:off x="446484" y="3626525"/>
            <a:ext cx="111562" cy="139541"/>
          </a:xfrm>
          <a:prstGeom prst="rect">
            <a:avLst/>
          </a:prstGeom>
          <a:noFill/>
          <a:ln/>
        </p:spPr>
        <p:txBody>
          <a:bodyPr wrap="none" lIns="0" tIns="0" rIns="0" bIns="0" rtlCol="0" anchor="t"/>
          <a:lstStyle/>
          <a:p>
            <a:pPr marL="0" indent="0" algn="l">
              <a:lnSpc>
                <a:spcPts val="1400"/>
              </a:lnSpc>
              <a:buNone/>
            </a:pPr>
            <a:r>
              <a:rPr lang="en-US" sz="850" dirty="0">
                <a:solidFill>
                  <a:srgbClr val="15213F"/>
                </a:solidFill>
                <a:latin typeface="Roboto Slab Light" pitchFamily="34" charset="0"/>
                <a:ea typeface="Roboto Slab Light" pitchFamily="34" charset="-122"/>
                <a:cs typeface="Roboto Slab Light" pitchFamily="34" charset="-120"/>
              </a:rPr>
              <a:t>03</a:t>
            </a:r>
            <a:endParaRPr lang="en-US" sz="850" dirty="0"/>
          </a:p>
        </p:txBody>
      </p:sp>
      <p:pic>
        <p:nvPicPr>
          <p:cNvPr id="22" name="Image 2" descr="preencoded.png"/>
          <p:cNvPicPr>
            <a:picLocks noChangeAspect="1"/>
          </p:cNvPicPr>
          <p:nvPr/>
        </p:nvPicPr>
        <p:blipFill>
          <a:blip r:embed="rId3"/>
          <a:stretch>
            <a:fillRect/>
          </a:stretch>
        </p:blipFill>
        <p:spPr>
          <a:xfrm>
            <a:off x="446484" y="3789759"/>
            <a:ext cx="6812875" cy="15240"/>
          </a:xfrm>
          <a:prstGeom prst="rect">
            <a:avLst/>
          </a:prstGeom>
        </p:spPr>
      </p:pic>
      <p:sp>
        <p:nvSpPr>
          <p:cNvPr id="23" name="Text 18"/>
          <p:cNvSpPr/>
          <p:nvPr/>
        </p:nvSpPr>
        <p:spPr>
          <a:xfrm>
            <a:off x="446484" y="3887153"/>
            <a:ext cx="2571155" cy="174427"/>
          </a:xfrm>
          <a:prstGeom prst="rect">
            <a:avLst/>
          </a:prstGeom>
          <a:noFill/>
          <a:ln/>
        </p:spPr>
        <p:txBody>
          <a:bodyPr wrap="none" lIns="0" tIns="0" rIns="0" bIns="0" rtlCol="0" anchor="t"/>
          <a:lstStyle/>
          <a:p>
            <a:pPr marL="0" indent="0" algn="l">
              <a:lnSpc>
                <a:spcPts val="1350"/>
              </a:lnSpc>
              <a:buNone/>
            </a:pPr>
            <a:r>
              <a:rPr lang="en-US" sz="1050" dirty="0">
                <a:solidFill>
                  <a:srgbClr val="15213F"/>
                </a:solidFill>
                <a:latin typeface="Roboto Slab" pitchFamily="34" charset="0"/>
                <a:ea typeface="Roboto Slab" pitchFamily="34" charset="-122"/>
                <a:cs typeface="Roboto Slab" pitchFamily="34" charset="-120"/>
              </a:rPr>
              <a:t>Apply Security Template Configuration</a:t>
            </a:r>
            <a:endParaRPr lang="en-US" sz="1050" dirty="0"/>
          </a:p>
        </p:txBody>
      </p:sp>
      <p:sp>
        <p:nvSpPr>
          <p:cNvPr id="24" name="Text 19"/>
          <p:cNvSpPr/>
          <p:nvPr/>
        </p:nvSpPr>
        <p:spPr>
          <a:xfrm>
            <a:off x="446484" y="4128492"/>
            <a:ext cx="6812875" cy="178594"/>
          </a:xfrm>
          <a:prstGeom prst="rect">
            <a:avLst/>
          </a:prstGeom>
          <a:noFill/>
          <a:ln/>
        </p:spPr>
        <p:txBody>
          <a:bodyPr wrap="none" lIns="0" tIns="0" rIns="0" bIns="0" rtlCol="0" anchor="t"/>
          <a:lstStyle/>
          <a:p>
            <a:pPr marL="0" indent="0" algn="l">
              <a:lnSpc>
                <a:spcPts val="1400"/>
              </a:lnSpc>
              <a:buNone/>
            </a:pPr>
            <a:r>
              <a:rPr lang="en-US" sz="850" dirty="0">
                <a:solidFill>
                  <a:srgbClr val="15213F"/>
                </a:solidFill>
                <a:latin typeface="Roboto" pitchFamily="34" charset="0"/>
                <a:ea typeface="Roboto" pitchFamily="34" charset="-122"/>
                <a:cs typeface="Roboto" pitchFamily="34" charset="-120"/>
              </a:rPr>
              <a:t>Deploy security settings from a template file to the local system, enforcing organizational security baseline.</a:t>
            </a:r>
            <a:endParaRPr lang="en-US" sz="850" dirty="0"/>
          </a:p>
        </p:txBody>
      </p:sp>
      <p:sp>
        <p:nvSpPr>
          <p:cNvPr id="25" name="Shape 20"/>
          <p:cNvSpPr/>
          <p:nvPr/>
        </p:nvSpPr>
        <p:spPr>
          <a:xfrm>
            <a:off x="446484" y="4399121"/>
            <a:ext cx="6812875" cy="345996"/>
          </a:xfrm>
          <a:prstGeom prst="roundRect">
            <a:avLst>
              <a:gd name="adj" fmla="val 4840"/>
            </a:avLst>
          </a:prstGeom>
          <a:solidFill>
            <a:srgbClr val="EEEFF1"/>
          </a:solidFill>
          <a:ln/>
        </p:spPr>
      </p:sp>
      <p:sp>
        <p:nvSpPr>
          <p:cNvPr id="26" name="Shape 21"/>
          <p:cNvSpPr/>
          <p:nvPr/>
        </p:nvSpPr>
        <p:spPr>
          <a:xfrm>
            <a:off x="441007" y="4399121"/>
            <a:ext cx="6823829" cy="345996"/>
          </a:xfrm>
          <a:prstGeom prst="roundRect">
            <a:avLst>
              <a:gd name="adj" fmla="val 4840"/>
            </a:avLst>
          </a:prstGeom>
          <a:solidFill>
            <a:srgbClr val="EEEFF1"/>
          </a:solidFill>
          <a:ln/>
        </p:spPr>
      </p:sp>
      <p:sp>
        <p:nvSpPr>
          <p:cNvPr id="27" name="Text 22"/>
          <p:cNvSpPr/>
          <p:nvPr/>
        </p:nvSpPr>
        <p:spPr>
          <a:xfrm>
            <a:off x="552569" y="4516279"/>
            <a:ext cx="6600706" cy="178594"/>
          </a:xfrm>
          <a:prstGeom prst="rect">
            <a:avLst/>
          </a:prstGeom>
          <a:noFill/>
          <a:ln/>
        </p:spPr>
        <p:txBody>
          <a:bodyPr wrap="none" lIns="0" tIns="0" rIns="0" bIns="0" rtlCol="0" anchor="t"/>
          <a:lstStyle/>
          <a:p>
            <a:pPr marL="0" indent="0" algn="l">
              <a:lnSpc>
                <a:spcPts val="1400"/>
              </a:lnSpc>
              <a:buNone/>
            </a:pPr>
            <a:r>
              <a:rPr lang="en-US" sz="850" dirty="0">
                <a:solidFill>
                  <a:srgbClr val="15213F"/>
                </a:solidFill>
                <a:highlight>
                  <a:srgbClr val="EEEFF1"/>
                </a:highlight>
                <a:latin typeface="Consolas" pitchFamily="34" charset="0"/>
                <a:ea typeface="Consolas" pitchFamily="34" charset="-122"/>
                <a:cs typeface="Consolas" pitchFamily="34" charset="-120"/>
              </a:rPr>
              <a:t>secedit /configure /db C:\Security.sdb /cfg C:\securedc.inf /log C:\configure.log</a:t>
            </a:r>
            <a:endParaRPr lang="en-US" sz="850" dirty="0"/>
          </a:p>
        </p:txBody>
      </p:sp>
      <p:sp>
        <p:nvSpPr>
          <p:cNvPr id="28" name="Text 23"/>
          <p:cNvSpPr/>
          <p:nvPr/>
        </p:nvSpPr>
        <p:spPr>
          <a:xfrm>
            <a:off x="446484" y="4904065"/>
            <a:ext cx="6812875" cy="178594"/>
          </a:xfrm>
          <a:prstGeom prst="rect">
            <a:avLst/>
          </a:prstGeom>
          <a:noFill/>
          <a:ln/>
        </p:spPr>
        <p:txBody>
          <a:bodyPr wrap="none" lIns="0" tIns="0" rIns="0" bIns="0" rtlCol="0" anchor="t"/>
          <a:lstStyle/>
          <a:p>
            <a:pPr marL="0" indent="0" algn="l">
              <a:lnSpc>
                <a:spcPts val="1400"/>
              </a:lnSpc>
              <a:buNone/>
            </a:pPr>
            <a:r>
              <a:rPr lang="en-US" sz="850" b="1" dirty="0">
                <a:solidFill>
                  <a:srgbClr val="15213F"/>
                </a:solidFill>
                <a:latin typeface="Roboto" pitchFamily="34" charset="0"/>
                <a:ea typeface="Roboto" pitchFamily="34" charset="-122"/>
                <a:cs typeface="Roboto" pitchFamily="34" charset="-120"/>
              </a:rPr>
              <a:t>Warning:</a:t>
            </a:r>
            <a:r>
              <a:rPr lang="en-US" sz="850" dirty="0">
                <a:solidFill>
                  <a:srgbClr val="15213F"/>
                </a:solidFill>
                <a:latin typeface="Roboto" pitchFamily="34" charset="0"/>
                <a:ea typeface="Roboto" pitchFamily="34" charset="-122"/>
                <a:cs typeface="Roboto" pitchFamily="34" charset="-120"/>
              </a:rPr>
              <a:t> Always test in lab environment first. Incorrect configurations can prevent system boot or lock out administrators.</a:t>
            </a:r>
            <a:endParaRPr lang="en-US" sz="850" dirty="0"/>
          </a:p>
        </p:txBody>
      </p:sp>
      <p:sp>
        <p:nvSpPr>
          <p:cNvPr id="29" name="Text 24"/>
          <p:cNvSpPr/>
          <p:nvPr/>
        </p:nvSpPr>
        <p:spPr>
          <a:xfrm>
            <a:off x="7370921" y="3626525"/>
            <a:ext cx="111562" cy="139541"/>
          </a:xfrm>
          <a:prstGeom prst="rect">
            <a:avLst/>
          </a:prstGeom>
          <a:noFill/>
          <a:ln/>
        </p:spPr>
        <p:txBody>
          <a:bodyPr wrap="none" lIns="0" tIns="0" rIns="0" bIns="0" rtlCol="0" anchor="t"/>
          <a:lstStyle/>
          <a:p>
            <a:pPr marL="0" indent="0" algn="l">
              <a:lnSpc>
                <a:spcPts val="1400"/>
              </a:lnSpc>
              <a:buNone/>
            </a:pPr>
            <a:r>
              <a:rPr lang="en-US" sz="850" dirty="0">
                <a:solidFill>
                  <a:srgbClr val="15213F"/>
                </a:solidFill>
                <a:latin typeface="Roboto Slab Light" pitchFamily="34" charset="0"/>
                <a:ea typeface="Roboto Slab Light" pitchFamily="34" charset="-122"/>
                <a:cs typeface="Roboto Slab Light" pitchFamily="34" charset="-120"/>
              </a:rPr>
              <a:t>04</a:t>
            </a:r>
            <a:endParaRPr lang="en-US" sz="850" dirty="0"/>
          </a:p>
        </p:txBody>
      </p:sp>
      <p:pic>
        <p:nvPicPr>
          <p:cNvPr id="30" name="Image 3" descr="preencoded.png"/>
          <p:cNvPicPr>
            <a:picLocks noChangeAspect="1"/>
          </p:cNvPicPr>
          <p:nvPr/>
        </p:nvPicPr>
        <p:blipFill>
          <a:blip r:embed="rId3"/>
          <a:stretch>
            <a:fillRect/>
          </a:stretch>
        </p:blipFill>
        <p:spPr>
          <a:xfrm>
            <a:off x="7370921" y="3789759"/>
            <a:ext cx="6812994" cy="15240"/>
          </a:xfrm>
          <a:prstGeom prst="rect">
            <a:avLst/>
          </a:prstGeom>
        </p:spPr>
      </p:pic>
      <p:sp>
        <p:nvSpPr>
          <p:cNvPr id="31" name="Text 25"/>
          <p:cNvSpPr/>
          <p:nvPr/>
        </p:nvSpPr>
        <p:spPr>
          <a:xfrm>
            <a:off x="7370921" y="3887153"/>
            <a:ext cx="2426851" cy="174427"/>
          </a:xfrm>
          <a:prstGeom prst="rect">
            <a:avLst/>
          </a:prstGeom>
          <a:noFill/>
          <a:ln/>
        </p:spPr>
        <p:txBody>
          <a:bodyPr wrap="none" lIns="0" tIns="0" rIns="0" bIns="0" rtlCol="0" anchor="t"/>
          <a:lstStyle/>
          <a:p>
            <a:pPr marL="0" indent="0" algn="l">
              <a:lnSpc>
                <a:spcPts val="1350"/>
              </a:lnSpc>
              <a:buNone/>
            </a:pPr>
            <a:r>
              <a:rPr lang="en-US" sz="1050" dirty="0">
                <a:solidFill>
                  <a:srgbClr val="15213F"/>
                </a:solidFill>
                <a:latin typeface="Roboto Slab" pitchFamily="34" charset="0"/>
                <a:ea typeface="Roboto Slab" pitchFamily="34" charset="-122"/>
                <a:cs typeface="Roboto Slab" pitchFamily="34" charset="-120"/>
              </a:rPr>
              <a:t>Generate Security Rollback Template</a:t>
            </a:r>
            <a:endParaRPr lang="en-US" sz="1050" dirty="0"/>
          </a:p>
        </p:txBody>
      </p:sp>
      <p:sp>
        <p:nvSpPr>
          <p:cNvPr id="32" name="Text 26"/>
          <p:cNvSpPr/>
          <p:nvPr/>
        </p:nvSpPr>
        <p:spPr>
          <a:xfrm>
            <a:off x="7370921" y="4128492"/>
            <a:ext cx="6812994" cy="178594"/>
          </a:xfrm>
          <a:prstGeom prst="rect">
            <a:avLst/>
          </a:prstGeom>
          <a:noFill/>
          <a:ln/>
        </p:spPr>
        <p:txBody>
          <a:bodyPr wrap="none" lIns="0" tIns="0" rIns="0" bIns="0" rtlCol="0" anchor="t"/>
          <a:lstStyle/>
          <a:p>
            <a:pPr marL="0" indent="0" algn="l">
              <a:lnSpc>
                <a:spcPts val="1400"/>
              </a:lnSpc>
              <a:buNone/>
            </a:pPr>
            <a:r>
              <a:rPr lang="en-US" sz="850" dirty="0">
                <a:solidFill>
                  <a:srgbClr val="15213F"/>
                </a:solidFill>
                <a:latin typeface="Roboto" pitchFamily="34" charset="0"/>
                <a:ea typeface="Roboto" pitchFamily="34" charset="-122"/>
                <a:cs typeface="Roboto" pitchFamily="34" charset="-120"/>
              </a:rPr>
              <a:t>Create a restoration point by exporting current settings before applying new security configurations.</a:t>
            </a:r>
            <a:endParaRPr lang="en-US" sz="850" dirty="0"/>
          </a:p>
        </p:txBody>
      </p:sp>
      <p:sp>
        <p:nvSpPr>
          <p:cNvPr id="33" name="Shape 27"/>
          <p:cNvSpPr/>
          <p:nvPr/>
        </p:nvSpPr>
        <p:spPr>
          <a:xfrm>
            <a:off x="7370921" y="4410313"/>
            <a:ext cx="6812994" cy="345996"/>
          </a:xfrm>
          <a:prstGeom prst="roundRect">
            <a:avLst>
              <a:gd name="adj" fmla="val 4840"/>
            </a:avLst>
          </a:prstGeom>
          <a:solidFill>
            <a:srgbClr val="EEEFF1"/>
          </a:solidFill>
          <a:ln/>
        </p:spPr>
      </p:sp>
      <p:sp>
        <p:nvSpPr>
          <p:cNvPr id="34" name="Shape 28"/>
          <p:cNvSpPr/>
          <p:nvPr/>
        </p:nvSpPr>
        <p:spPr>
          <a:xfrm>
            <a:off x="7365444" y="4410313"/>
            <a:ext cx="6823948" cy="345996"/>
          </a:xfrm>
          <a:prstGeom prst="roundRect">
            <a:avLst>
              <a:gd name="adj" fmla="val 4840"/>
            </a:avLst>
          </a:prstGeom>
          <a:solidFill>
            <a:srgbClr val="EEEFF1"/>
          </a:solidFill>
          <a:ln/>
        </p:spPr>
      </p:sp>
      <p:sp>
        <p:nvSpPr>
          <p:cNvPr id="35" name="Text 29"/>
          <p:cNvSpPr/>
          <p:nvPr/>
        </p:nvSpPr>
        <p:spPr>
          <a:xfrm>
            <a:off x="7477006" y="4516279"/>
            <a:ext cx="6600825" cy="178594"/>
          </a:xfrm>
          <a:prstGeom prst="rect">
            <a:avLst/>
          </a:prstGeom>
          <a:noFill/>
          <a:ln/>
        </p:spPr>
        <p:txBody>
          <a:bodyPr wrap="none" lIns="0" tIns="0" rIns="0" bIns="0" rtlCol="0" anchor="t"/>
          <a:lstStyle/>
          <a:p>
            <a:pPr marL="0" indent="0" algn="l">
              <a:lnSpc>
                <a:spcPts val="1400"/>
              </a:lnSpc>
              <a:buNone/>
            </a:pPr>
            <a:r>
              <a:rPr lang="en-US" sz="850" dirty="0">
                <a:solidFill>
                  <a:srgbClr val="15213F"/>
                </a:solidFill>
                <a:highlight>
                  <a:srgbClr val="EEEFF1"/>
                </a:highlight>
                <a:latin typeface="Consolas" pitchFamily="34" charset="0"/>
                <a:ea typeface="Consolas" pitchFamily="34" charset="-122"/>
                <a:cs typeface="Consolas" pitchFamily="34" charset="-120"/>
              </a:rPr>
              <a:t>secedit /generaterollback /cfg C:\NewPolicy.inf /rbk C:\Rollback.inf /log C:\rollback.log</a:t>
            </a:r>
            <a:endParaRPr lang="en-US" sz="850" dirty="0"/>
          </a:p>
        </p:txBody>
      </p:sp>
      <p:sp>
        <p:nvSpPr>
          <p:cNvPr id="36" name="Text 30"/>
          <p:cNvSpPr/>
          <p:nvPr/>
        </p:nvSpPr>
        <p:spPr>
          <a:xfrm>
            <a:off x="7370921" y="4904065"/>
            <a:ext cx="6812994" cy="178594"/>
          </a:xfrm>
          <a:prstGeom prst="rect">
            <a:avLst/>
          </a:prstGeom>
          <a:noFill/>
          <a:ln/>
        </p:spPr>
        <p:txBody>
          <a:bodyPr wrap="none" lIns="0" tIns="0" rIns="0" bIns="0" rtlCol="0" anchor="t"/>
          <a:lstStyle/>
          <a:p>
            <a:pPr marL="0" indent="0" algn="l">
              <a:lnSpc>
                <a:spcPts val="1400"/>
              </a:lnSpc>
              <a:buNone/>
            </a:pPr>
            <a:r>
              <a:rPr lang="en-US" sz="850" dirty="0">
                <a:solidFill>
                  <a:srgbClr val="15213F"/>
                </a:solidFill>
                <a:latin typeface="Roboto" pitchFamily="34" charset="0"/>
                <a:ea typeface="Roboto" pitchFamily="34" charset="-122"/>
                <a:cs typeface="Roboto" pitchFamily="34" charset="-120"/>
              </a:rPr>
              <a:t>Apply the rollback template if new configuration causes issues: secedit /configure /db C:\Security.sdb /cfg C:\Rollback.inf</a:t>
            </a:r>
            <a:endParaRPr lang="en-US" sz="850" dirty="0"/>
          </a:p>
        </p:txBody>
      </p:sp>
      <p:sp>
        <p:nvSpPr>
          <p:cNvPr id="37" name="Text 31"/>
          <p:cNvSpPr/>
          <p:nvPr/>
        </p:nvSpPr>
        <p:spPr>
          <a:xfrm>
            <a:off x="446484" y="5333762"/>
            <a:ext cx="2141815" cy="209312"/>
          </a:xfrm>
          <a:prstGeom prst="rect">
            <a:avLst/>
          </a:prstGeom>
          <a:noFill/>
          <a:ln/>
        </p:spPr>
        <p:txBody>
          <a:bodyPr wrap="none" lIns="0" tIns="0" rIns="0" bIns="0" rtlCol="0" anchor="t"/>
          <a:lstStyle/>
          <a:p>
            <a:pPr marL="0" indent="0" algn="l">
              <a:lnSpc>
                <a:spcPts val="1600"/>
              </a:lnSpc>
              <a:buNone/>
            </a:pPr>
            <a:r>
              <a:rPr lang="en-US" sz="1300" dirty="0">
                <a:solidFill>
                  <a:srgbClr val="3257B8"/>
                </a:solidFill>
                <a:latin typeface="Roboto Slab" pitchFamily="34" charset="0"/>
                <a:ea typeface="Roboto Slab" pitchFamily="34" charset="-122"/>
                <a:cs typeface="Roboto Slab" pitchFamily="34" charset="-120"/>
              </a:rPr>
              <a:t>Practical Secedit Scenarios</a:t>
            </a:r>
            <a:endParaRPr lang="en-US" sz="1300" dirty="0"/>
          </a:p>
        </p:txBody>
      </p:sp>
      <p:sp>
        <p:nvSpPr>
          <p:cNvPr id="38" name="Text 32"/>
          <p:cNvSpPr/>
          <p:nvPr/>
        </p:nvSpPr>
        <p:spPr>
          <a:xfrm>
            <a:off x="446484" y="5810845"/>
            <a:ext cx="6732627" cy="178594"/>
          </a:xfrm>
          <a:prstGeom prst="rect">
            <a:avLst/>
          </a:prstGeom>
          <a:noFill/>
          <a:ln/>
        </p:spPr>
        <p:txBody>
          <a:bodyPr wrap="none" lIns="0" tIns="0" rIns="0" bIns="0" rtlCol="0" anchor="t"/>
          <a:lstStyle/>
          <a:p>
            <a:pPr marL="0" indent="0" algn="l">
              <a:lnSpc>
                <a:spcPts val="1400"/>
              </a:lnSpc>
              <a:buNone/>
            </a:pPr>
            <a:r>
              <a:rPr lang="en-US" sz="850" b="1" dirty="0">
                <a:solidFill>
                  <a:srgbClr val="15213F"/>
                </a:solidFill>
                <a:latin typeface="Roboto" pitchFamily="34" charset="0"/>
                <a:ea typeface="Roboto" pitchFamily="34" charset="-122"/>
                <a:cs typeface="Roboto" pitchFamily="34" charset="-120"/>
              </a:rPr>
              <a:t>Scenario 1: Automated Security Audit Script</a:t>
            </a:r>
            <a:endParaRPr lang="en-US" sz="850" dirty="0"/>
          </a:p>
        </p:txBody>
      </p:sp>
      <p:sp>
        <p:nvSpPr>
          <p:cNvPr id="39" name="Shape 33"/>
          <p:cNvSpPr/>
          <p:nvPr/>
        </p:nvSpPr>
        <p:spPr>
          <a:xfrm>
            <a:off x="446484" y="6092666"/>
            <a:ext cx="6732627" cy="1417558"/>
          </a:xfrm>
          <a:prstGeom prst="roundRect">
            <a:avLst>
              <a:gd name="adj" fmla="val 1181"/>
            </a:avLst>
          </a:prstGeom>
          <a:solidFill>
            <a:srgbClr val="EEEFF1"/>
          </a:solidFill>
          <a:ln/>
        </p:spPr>
      </p:sp>
      <p:sp>
        <p:nvSpPr>
          <p:cNvPr id="40" name="Shape 34"/>
          <p:cNvSpPr/>
          <p:nvPr/>
        </p:nvSpPr>
        <p:spPr>
          <a:xfrm>
            <a:off x="441007" y="6092666"/>
            <a:ext cx="6743581" cy="1417558"/>
          </a:xfrm>
          <a:prstGeom prst="roundRect">
            <a:avLst>
              <a:gd name="adj" fmla="val 1181"/>
            </a:avLst>
          </a:prstGeom>
          <a:solidFill>
            <a:srgbClr val="EEEFF1"/>
          </a:solidFill>
          <a:ln/>
        </p:spPr>
      </p:sp>
      <p:sp>
        <p:nvSpPr>
          <p:cNvPr id="41" name="Text 35"/>
          <p:cNvSpPr/>
          <p:nvPr/>
        </p:nvSpPr>
        <p:spPr>
          <a:xfrm>
            <a:off x="552569" y="6198632"/>
            <a:ext cx="6520458" cy="1250156"/>
          </a:xfrm>
          <a:prstGeom prst="rect">
            <a:avLst/>
          </a:prstGeom>
          <a:noFill/>
          <a:ln/>
        </p:spPr>
        <p:txBody>
          <a:bodyPr wrap="square" lIns="0" tIns="0" rIns="0" bIns="0" rtlCol="0" anchor="t"/>
          <a:lstStyle/>
          <a:p>
            <a:pPr marL="0" indent="0" algn="l">
              <a:lnSpc>
                <a:spcPts val="1400"/>
              </a:lnSpc>
              <a:buNone/>
            </a:pPr>
            <a:r>
              <a:rPr lang="en-US" sz="850" dirty="0">
                <a:solidFill>
                  <a:srgbClr val="15213F"/>
                </a:solidFill>
                <a:highlight>
                  <a:srgbClr val="EEEFF1"/>
                </a:highlight>
                <a:latin typeface="Consolas" pitchFamily="34" charset="0"/>
                <a:ea typeface="Consolas" pitchFamily="34" charset="-122"/>
                <a:cs typeface="Consolas" pitchFamily="34" charset="-120"/>
              </a:rPr>
              <a:t>@echo offREM Daily security audit automationset LOGPATH=C:\SecurityAudits\%date:~-4,4%%date:~-10,2%%date:~-7,2%mkdir %LOGPATH%secedit /export /cfg %LOGPATH%\current.inf /log %LOGPATH%\export.logsecedit /analyze /db C:\baseline.sdb /cfg C:\templates\secure_baseline.inf /log %LOGPATH%\analysis.logecho Audit complete. Check %LOGPATH% for results.</a:t>
            </a:r>
            <a:endParaRPr lang="en-US" sz="850" dirty="0"/>
          </a:p>
        </p:txBody>
      </p:sp>
      <p:sp>
        <p:nvSpPr>
          <p:cNvPr id="42" name="Text 36"/>
          <p:cNvSpPr/>
          <p:nvPr/>
        </p:nvSpPr>
        <p:spPr>
          <a:xfrm>
            <a:off x="7458908" y="5810845"/>
            <a:ext cx="6732627" cy="178594"/>
          </a:xfrm>
          <a:prstGeom prst="rect">
            <a:avLst/>
          </a:prstGeom>
          <a:noFill/>
          <a:ln/>
        </p:spPr>
        <p:txBody>
          <a:bodyPr wrap="none" lIns="0" tIns="0" rIns="0" bIns="0" rtlCol="0" anchor="t"/>
          <a:lstStyle/>
          <a:p>
            <a:pPr marL="0" indent="0" algn="l">
              <a:lnSpc>
                <a:spcPts val="1400"/>
              </a:lnSpc>
              <a:buNone/>
            </a:pPr>
            <a:r>
              <a:rPr lang="en-US" sz="850" b="1" dirty="0">
                <a:solidFill>
                  <a:srgbClr val="15213F"/>
                </a:solidFill>
                <a:latin typeface="Roboto" pitchFamily="34" charset="0"/>
                <a:ea typeface="Roboto" pitchFamily="34" charset="-122"/>
                <a:cs typeface="Roboto" pitchFamily="34" charset="-120"/>
              </a:rPr>
              <a:t>Scenario 2: Mass Deployment with PowerShell</a:t>
            </a:r>
            <a:endParaRPr lang="en-US" sz="850" dirty="0"/>
          </a:p>
        </p:txBody>
      </p:sp>
      <p:sp>
        <p:nvSpPr>
          <p:cNvPr id="43" name="Shape 37"/>
          <p:cNvSpPr/>
          <p:nvPr/>
        </p:nvSpPr>
        <p:spPr>
          <a:xfrm>
            <a:off x="7458908" y="6092666"/>
            <a:ext cx="6732627" cy="1417558"/>
          </a:xfrm>
          <a:prstGeom prst="roundRect">
            <a:avLst>
              <a:gd name="adj" fmla="val 1181"/>
            </a:avLst>
          </a:prstGeom>
          <a:solidFill>
            <a:srgbClr val="EEEFF1"/>
          </a:solidFill>
          <a:ln/>
        </p:spPr>
      </p:sp>
      <p:sp>
        <p:nvSpPr>
          <p:cNvPr id="44" name="Shape 38"/>
          <p:cNvSpPr/>
          <p:nvPr/>
        </p:nvSpPr>
        <p:spPr>
          <a:xfrm>
            <a:off x="7453432" y="6092666"/>
            <a:ext cx="6743581" cy="1417558"/>
          </a:xfrm>
          <a:prstGeom prst="roundRect">
            <a:avLst>
              <a:gd name="adj" fmla="val 1181"/>
            </a:avLst>
          </a:prstGeom>
          <a:solidFill>
            <a:srgbClr val="EEEFF1"/>
          </a:solidFill>
          <a:ln/>
        </p:spPr>
      </p:sp>
      <p:sp>
        <p:nvSpPr>
          <p:cNvPr id="45" name="Text 39"/>
          <p:cNvSpPr/>
          <p:nvPr/>
        </p:nvSpPr>
        <p:spPr>
          <a:xfrm>
            <a:off x="7564993" y="6198632"/>
            <a:ext cx="6520458" cy="1250156"/>
          </a:xfrm>
          <a:prstGeom prst="rect">
            <a:avLst/>
          </a:prstGeom>
          <a:noFill/>
          <a:ln/>
        </p:spPr>
        <p:txBody>
          <a:bodyPr wrap="square" lIns="0" tIns="0" rIns="0" bIns="0" rtlCol="0" anchor="t"/>
          <a:lstStyle/>
          <a:p>
            <a:pPr marL="0" indent="0" algn="l">
              <a:lnSpc>
                <a:spcPts val="1400"/>
              </a:lnSpc>
              <a:buNone/>
            </a:pPr>
            <a:r>
              <a:rPr lang="en-US" sz="850" dirty="0">
                <a:solidFill>
                  <a:srgbClr val="15213F"/>
                </a:solidFill>
                <a:highlight>
                  <a:srgbClr val="EEEFF1"/>
                </a:highlight>
                <a:latin typeface="Consolas" pitchFamily="34" charset="0"/>
                <a:ea typeface="Consolas" pitchFamily="34" charset="-122"/>
                <a:cs typeface="Consolas" pitchFamily="34" charset="-120"/>
              </a:rPr>
              <a:t>$computers = Get-ADComputer -Filter * -SearchBase "OU=Workstations,DC=domain,DC=com"foreach ($comp in $computers) { Invoke-Command -ComputerName $comp.Name -ScriptBlock { secedit /configure /db C:\Windows\security\local.sdb /cfg \\fileserver\templates\ws_security.inf /overwrite /quiet }}Write-Host "Security baseline deployed to all workstations"</a:t>
            </a:r>
            <a:endParaRPr lang="en-US" sz="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396835" y="272891"/>
            <a:ext cx="5243513" cy="248007"/>
          </a:xfrm>
          <a:prstGeom prst="rect">
            <a:avLst/>
          </a:prstGeom>
          <a:noFill/>
          <a:ln/>
        </p:spPr>
        <p:txBody>
          <a:bodyPr wrap="none" lIns="0" tIns="0" rIns="0" bIns="0" rtlCol="0" anchor="t"/>
          <a:lstStyle/>
          <a:p>
            <a:pPr marL="0" indent="0" algn="l">
              <a:lnSpc>
                <a:spcPts val="1950"/>
              </a:lnSpc>
              <a:buNone/>
            </a:pPr>
            <a:r>
              <a:rPr lang="en-US" sz="1550" dirty="0">
                <a:solidFill>
                  <a:srgbClr val="3257B8"/>
                </a:solidFill>
                <a:latin typeface="Roboto Slab" pitchFamily="34" charset="0"/>
                <a:ea typeface="Roboto Slab" pitchFamily="34" charset="-122"/>
                <a:cs typeface="Roboto Slab" pitchFamily="34" charset="-120"/>
              </a:rPr>
              <a:t>Securing Windows Networks: Defense in Depth Strategy</a:t>
            </a:r>
            <a:endParaRPr lang="en-US" sz="1550" dirty="0"/>
          </a:p>
        </p:txBody>
      </p:sp>
      <p:sp>
        <p:nvSpPr>
          <p:cNvPr id="3" name="Text 1"/>
          <p:cNvSpPr/>
          <p:nvPr/>
        </p:nvSpPr>
        <p:spPr>
          <a:xfrm>
            <a:off x="396835" y="719257"/>
            <a:ext cx="13836729" cy="317183"/>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Network security in Windows environments requires a multi-layered approach combining firewalls, network segmentation, protocol hardening, and monitoring. A comprehensive defense-in-depth strategy assumes that no single security control is perfect and implements overlapping protections at network, host, and application layers.</a:t>
            </a:r>
            <a:endParaRPr lang="en-US" sz="750" dirty="0"/>
          </a:p>
        </p:txBody>
      </p:sp>
      <p:pic>
        <p:nvPicPr>
          <p:cNvPr id="4" name="Image 0" descr="preencoded.png"/>
          <p:cNvPicPr>
            <a:picLocks noChangeAspect="1"/>
          </p:cNvPicPr>
          <p:nvPr/>
        </p:nvPicPr>
        <p:blipFill>
          <a:blip r:embed="rId3"/>
          <a:stretch>
            <a:fillRect/>
          </a:stretch>
        </p:blipFill>
        <p:spPr>
          <a:xfrm>
            <a:off x="3170992" y="1148001"/>
            <a:ext cx="1369814" cy="353378"/>
          </a:xfrm>
          <a:prstGeom prst="rect">
            <a:avLst/>
          </a:prstGeom>
        </p:spPr>
      </p:pic>
      <p:sp>
        <p:nvSpPr>
          <p:cNvPr id="5" name="Text 2"/>
          <p:cNvSpPr/>
          <p:nvPr/>
        </p:nvSpPr>
        <p:spPr>
          <a:xfrm>
            <a:off x="3786068" y="1275517"/>
            <a:ext cx="139541" cy="174427"/>
          </a:xfrm>
          <a:prstGeom prst="rect">
            <a:avLst/>
          </a:prstGeom>
          <a:noFill/>
          <a:ln/>
        </p:spPr>
        <p:txBody>
          <a:bodyPr wrap="none" lIns="0" tIns="0" rIns="0" bIns="0" rtlCol="0" anchor="t"/>
          <a:lstStyle/>
          <a:p>
            <a:pPr marL="0" indent="0" algn="ctr">
              <a:lnSpc>
                <a:spcPts val="1750"/>
              </a:lnSpc>
              <a:buNone/>
            </a:pPr>
            <a:r>
              <a:rPr lang="en-US" sz="1050" dirty="0">
                <a:solidFill>
                  <a:srgbClr val="15213F"/>
                </a:solidFill>
                <a:latin typeface="Roboto Slab" pitchFamily="34" charset="0"/>
                <a:ea typeface="Roboto Slab" pitchFamily="34" charset="-122"/>
                <a:cs typeface="Roboto Slab" pitchFamily="34" charset="-120"/>
              </a:rPr>
              <a:t>1</a:t>
            </a:r>
            <a:endParaRPr lang="en-US" sz="1050" dirty="0"/>
          </a:p>
        </p:txBody>
      </p:sp>
      <p:sp>
        <p:nvSpPr>
          <p:cNvPr id="6" name="Text 3"/>
          <p:cNvSpPr/>
          <p:nvPr/>
        </p:nvSpPr>
        <p:spPr>
          <a:xfrm>
            <a:off x="4639985" y="1247180"/>
            <a:ext cx="1115020"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Network Perimeter</a:t>
            </a:r>
            <a:endParaRPr lang="en-US" sz="950" dirty="0"/>
          </a:p>
        </p:txBody>
      </p:sp>
      <p:sp>
        <p:nvSpPr>
          <p:cNvPr id="7" name="Shape 4"/>
          <p:cNvSpPr/>
          <p:nvPr/>
        </p:nvSpPr>
        <p:spPr>
          <a:xfrm>
            <a:off x="4565571" y="1509951"/>
            <a:ext cx="9643229" cy="7620"/>
          </a:xfrm>
          <a:prstGeom prst="roundRect">
            <a:avLst>
              <a:gd name="adj" fmla="val 195349"/>
            </a:avLst>
          </a:prstGeom>
          <a:solidFill>
            <a:srgbClr val="CFD2D8"/>
          </a:solidFill>
          <a:ln/>
        </p:spPr>
      </p:sp>
      <p:pic>
        <p:nvPicPr>
          <p:cNvPr id="8" name="Image 1" descr="preencoded.png"/>
          <p:cNvPicPr>
            <a:picLocks noChangeAspect="1"/>
          </p:cNvPicPr>
          <p:nvPr/>
        </p:nvPicPr>
        <p:blipFill>
          <a:blip r:embed="rId4"/>
          <a:stretch>
            <a:fillRect/>
          </a:stretch>
        </p:blipFill>
        <p:spPr>
          <a:xfrm>
            <a:off x="2486144" y="1526143"/>
            <a:ext cx="2739628" cy="353378"/>
          </a:xfrm>
          <a:prstGeom prst="rect">
            <a:avLst/>
          </a:prstGeom>
        </p:spPr>
      </p:pic>
      <p:sp>
        <p:nvSpPr>
          <p:cNvPr id="9" name="Text 5"/>
          <p:cNvSpPr/>
          <p:nvPr/>
        </p:nvSpPr>
        <p:spPr>
          <a:xfrm>
            <a:off x="3786068" y="1615559"/>
            <a:ext cx="139541" cy="174427"/>
          </a:xfrm>
          <a:prstGeom prst="rect">
            <a:avLst/>
          </a:prstGeom>
          <a:noFill/>
          <a:ln/>
        </p:spPr>
        <p:txBody>
          <a:bodyPr wrap="none" lIns="0" tIns="0" rIns="0" bIns="0" rtlCol="0" anchor="t"/>
          <a:lstStyle/>
          <a:p>
            <a:pPr marL="0" indent="0" algn="ctr">
              <a:lnSpc>
                <a:spcPts val="1750"/>
              </a:lnSpc>
              <a:buNone/>
            </a:pPr>
            <a:r>
              <a:rPr lang="en-US" sz="1050" dirty="0">
                <a:solidFill>
                  <a:srgbClr val="15213F"/>
                </a:solidFill>
                <a:latin typeface="Roboto Slab" pitchFamily="34" charset="0"/>
                <a:ea typeface="Roboto Slab" pitchFamily="34" charset="-122"/>
                <a:cs typeface="Roboto Slab" pitchFamily="34" charset="-120"/>
              </a:rPr>
              <a:t>2</a:t>
            </a:r>
            <a:endParaRPr lang="en-US" sz="1050" dirty="0"/>
          </a:p>
        </p:txBody>
      </p:sp>
      <p:sp>
        <p:nvSpPr>
          <p:cNvPr id="10" name="Text 6"/>
          <p:cNvSpPr/>
          <p:nvPr/>
        </p:nvSpPr>
        <p:spPr>
          <a:xfrm>
            <a:off x="5324951" y="1625322"/>
            <a:ext cx="1914049"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Network Segmentation &amp; VLANs</a:t>
            </a:r>
            <a:endParaRPr lang="en-US" sz="950" dirty="0"/>
          </a:p>
        </p:txBody>
      </p:sp>
      <p:sp>
        <p:nvSpPr>
          <p:cNvPr id="11" name="Shape 7"/>
          <p:cNvSpPr/>
          <p:nvPr/>
        </p:nvSpPr>
        <p:spPr>
          <a:xfrm>
            <a:off x="5250537" y="1888093"/>
            <a:ext cx="8958263" cy="7620"/>
          </a:xfrm>
          <a:prstGeom prst="roundRect">
            <a:avLst>
              <a:gd name="adj" fmla="val 195349"/>
            </a:avLst>
          </a:prstGeom>
          <a:solidFill>
            <a:srgbClr val="CFD2D8"/>
          </a:solidFill>
          <a:ln/>
        </p:spPr>
      </p:sp>
      <p:pic>
        <p:nvPicPr>
          <p:cNvPr id="12" name="Image 2" descr="preencoded.png"/>
          <p:cNvPicPr>
            <a:picLocks noChangeAspect="1"/>
          </p:cNvPicPr>
          <p:nvPr/>
        </p:nvPicPr>
        <p:blipFill>
          <a:blip r:embed="rId5"/>
          <a:stretch>
            <a:fillRect/>
          </a:stretch>
        </p:blipFill>
        <p:spPr>
          <a:xfrm>
            <a:off x="1801178" y="1904286"/>
            <a:ext cx="4109442" cy="353378"/>
          </a:xfrm>
          <a:prstGeom prst="rect">
            <a:avLst/>
          </a:prstGeom>
        </p:spPr>
      </p:pic>
      <p:sp>
        <p:nvSpPr>
          <p:cNvPr id="13" name="Text 8"/>
          <p:cNvSpPr/>
          <p:nvPr/>
        </p:nvSpPr>
        <p:spPr>
          <a:xfrm>
            <a:off x="3786068" y="1993702"/>
            <a:ext cx="139541" cy="174427"/>
          </a:xfrm>
          <a:prstGeom prst="rect">
            <a:avLst/>
          </a:prstGeom>
          <a:noFill/>
          <a:ln/>
        </p:spPr>
        <p:txBody>
          <a:bodyPr wrap="none" lIns="0" tIns="0" rIns="0" bIns="0" rtlCol="0" anchor="t"/>
          <a:lstStyle/>
          <a:p>
            <a:pPr marL="0" indent="0" algn="ctr">
              <a:lnSpc>
                <a:spcPts val="1750"/>
              </a:lnSpc>
              <a:buNone/>
            </a:pPr>
            <a:r>
              <a:rPr lang="en-US" sz="1050" dirty="0">
                <a:solidFill>
                  <a:srgbClr val="15213F"/>
                </a:solidFill>
                <a:latin typeface="Roboto Slab" pitchFamily="34" charset="0"/>
                <a:ea typeface="Roboto Slab" pitchFamily="34" charset="-122"/>
                <a:cs typeface="Roboto Slab" pitchFamily="34" charset="-120"/>
              </a:rPr>
              <a:t>3</a:t>
            </a:r>
            <a:endParaRPr lang="en-US" sz="1050" dirty="0"/>
          </a:p>
        </p:txBody>
      </p:sp>
      <p:sp>
        <p:nvSpPr>
          <p:cNvPr id="14" name="Text 9"/>
          <p:cNvSpPr/>
          <p:nvPr/>
        </p:nvSpPr>
        <p:spPr>
          <a:xfrm>
            <a:off x="6009799" y="2003465"/>
            <a:ext cx="1531501"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Windows Firewall &amp; IPsec</a:t>
            </a:r>
            <a:endParaRPr lang="en-US" sz="950" dirty="0"/>
          </a:p>
        </p:txBody>
      </p:sp>
      <p:sp>
        <p:nvSpPr>
          <p:cNvPr id="15" name="Shape 10"/>
          <p:cNvSpPr/>
          <p:nvPr/>
        </p:nvSpPr>
        <p:spPr>
          <a:xfrm>
            <a:off x="5935385" y="2266236"/>
            <a:ext cx="8273415" cy="7620"/>
          </a:xfrm>
          <a:prstGeom prst="roundRect">
            <a:avLst>
              <a:gd name="adj" fmla="val 195349"/>
            </a:avLst>
          </a:prstGeom>
          <a:solidFill>
            <a:srgbClr val="CFD2D8"/>
          </a:solidFill>
          <a:ln/>
        </p:spPr>
      </p:sp>
      <p:pic>
        <p:nvPicPr>
          <p:cNvPr id="16" name="Image 3" descr="preencoded.png"/>
          <p:cNvPicPr>
            <a:picLocks noChangeAspect="1"/>
          </p:cNvPicPr>
          <p:nvPr/>
        </p:nvPicPr>
        <p:blipFill>
          <a:blip r:embed="rId6"/>
          <a:stretch>
            <a:fillRect/>
          </a:stretch>
        </p:blipFill>
        <p:spPr>
          <a:xfrm>
            <a:off x="1116330" y="2282428"/>
            <a:ext cx="5479256" cy="353378"/>
          </a:xfrm>
          <a:prstGeom prst="rect">
            <a:avLst/>
          </a:prstGeom>
        </p:spPr>
      </p:pic>
      <p:sp>
        <p:nvSpPr>
          <p:cNvPr id="17" name="Text 11"/>
          <p:cNvSpPr/>
          <p:nvPr/>
        </p:nvSpPr>
        <p:spPr>
          <a:xfrm>
            <a:off x="3786068" y="2371844"/>
            <a:ext cx="139541" cy="174427"/>
          </a:xfrm>
          <a:prstGeom prst="rect">
            <a:avLst/>
          </a:prstGeom>
          <a:noFill/>
          <a:ln/>
        </p:spPr>
        <p:txBody>
          <a:bodyPr wrap="none" lIns="0" tIns="0" rIns="0" bIns="0" rtlCol="0" anchor="t"/>
          <a:lstStyle/>
          <a:p>
            <a:pPr marL="0" indent="0" algn="ctr">
              <a:lnSpc>
                <a:spcPts val="1750"/>
              </a:lnSpc>
              <a:buNone/>
            </a:pPr>
            <a:r>
              <a:rPr lang="en-US" sz="1050" dirty="0">
                <a:solidFill>
                  <a:srgbClr val="15213F"/>
                </a:solidFill>
                <a:latin typeface="Roboto Slab" pitchFamily="34" charset="0"/>
                <a:ea typeface="Roboto Slab" pitchFamily="34" charset="-122"/>
                <a:cs typeface="Roboto Slab" pitchFamily="34" charset="-120"/>
              </a:rPr>
              <a:t>4</a:t>
            </a:r>
            <a:endParaRPr lang="en-US" sz="1050" dirty="0"/>
          </a:p>
        </p:txBody>
      </p:sp>
      <p:sp>
        <p:nvSpPr>
          <p:cNvPr id="18" name="Text 12"/>
          <p:cNvSpPr/>
          <p:nvPr/>
        </p:nvSpPr>
        <p:spPr>
          <a:xfrm>
            <a:off x="6694765" y="2381607"/>
            <a:ext cx="1308854"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SMB &amp; RPC Hardening</a:t>
            </a:r>
            <a:endParaRPr lang="en-US" sz="950" dirty="0"/>
          </a:p>
        </p:txBody>
      </p:sp>
      <p:sp>
        <p:nvSpPr>
          <p:cNvPr id="19" name="Shape 13"/>
          <p:cNvSpPr/>
          <p:nvPr/>
        </p:nvSpPr>
        <p:spPr>
          <a:xfrm>
            <a:off x="6620351" y="2644378"/>
            <a:ext cx="7588448" cy="7620"/>
          </a:xfrm>
          <a:prstGeom prst="roundRect">
            <a:avLst>
              <a:gd name="adj" fmla="val 195349"/>
            </a:avLst>
          </a:prstGeom>
          <a:solidFill>
            <a:srgbClr val="CFD2D8"/>
          </a:solidFill>
          <a:ln/>
        </p:spPr>
      </p:sp>
      <p:pic>
        <p:nvPicPr>
          <p:cNvPr id="20" name="Image 4" descr="preencoded.png"/>
          <p:cNvPicPr>
            <a:picLocks noChangeAspect="1"/>
          </p:cNvPicPr>
          <p:nvPr/>
        </p:nvPicPr>
        <p:blipFill>
          <a:blip r:embed="rId7"/>
          <a:stretch>
            <a:fillRect/>
          </a:stretch>
        </p:blipFill>
        <p:spPr>
          <a:xfrm>
            <a:off x="431363" y="2660571"/>
            <a:ext cx="6849070" cy="353378"/>
          </a:xfrm>
          <a:prstGeom prst="rect">
            <a:avLst/>
          </a:prstGeom>
        </p:spPr>
      </p:pic>
      <p:sp>
        <p:nvSpPr>
          <p:cNvPr id="21" name="Text 14"/>
          <p:cNvSpPr/>
          <p:nvPr/>
        </p:nvSpPr>
        <p:spPr>
          <a:xfrm>
            <a:off x="3786068" y="2749987"/>
            <a:ext cx="139541" cy="174427"/>
          </a:xfrm>
          <a:prstGeom prst="rect">
            <a:avLst/>
          </a:prstGeom>
          <a:noFill/>
          <a:ln/>
        </p:spPr>
        <p:txBody>
          <a:bodyPr wrap="none" lIns="0" tIns="0" rIns="0" bIns="0" rtlCol="0" anchor="t"/>
          <a:lstStyle/>
          <a:p>
            <a:pPr marL="0" indent="0" algn="ctr">
              <a:lnSpc>
                <a:spcPts val="1750"/>
              </a:lnSpc>
              <a:buNone/>
            </a:pPr>
            <a:r>
              <a:rPr lang="en-US" sz="1050" dirty="0">
                <a:solidFill>
                  <a:srgbClr val="15213F"/>
                </a:solidFill>
                <a:latin typeface="Roboto Slab" pitchFamily="34" charset="0"/>
                <a:ea typeface="Roboto Slab" pitchFamily="34" charset="-122"/>
                <a:cs typeface="Roboto Slab" pitchFamily="34" charset="-120"/>
              </a:rPr>
              <a:t>5</a:t>
            </a:r>
            <a:endParaRPr lang="en-US" sz="1050" dirty="0"/>
          </a:p>
        </p:txBody>
      </p:sp>
      <p:sp>
        <p:nvSpPr>
          <p:cNvPr id="22" name="Text 15"/>
          <p:cNvSpPr/>
          <p:nvPr/>
        </p:nvSpPr>
        <p:spPr>
          <a:xfrm>
            <a:off x="7379613" y="2759750"/>
            <a:ext cx="1441133"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Endpoint Security &amp; EDR</a:t>
            </a:r>
            <a:endParaRPr lang="en-US" sz="950" dirty="0"/>
          </a:p>
        </p:txBody>
      </p:sp>
      <p:sp>
        <p:nvSpPr>
          <p:cNvPr id="23" name="Text 16"/>
          <p:cNvSpPr/>
          <p:nvPr/>
        </p:nvSpPr>
        <p:spPr>
          <a:xfrm>
            <a:off x="396835" y="3162776"/>
            <a:ext cx="4419362" cy="185976"/>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Windows Firewall with Advanced Security - Configuration Lab</a:t>
            </a:r>
            <a:endParaRPr lang="en-US" sz="1150" dirty="0"/>
          </a:p>
        </p:txBody>
      </p:sp>
      <p:sp>
        <p:nvSpPr>
          <p:cNvPr id="24" name="Text 17"/>
          <p:cNvSpPr/>
          <p:nvPr/>
        </p:nvSpPr>
        <p:spPr>
          <a:xfrm>
            <a:off x="396835" y="3586877"/>
            <a:ext cx="6797397"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Accessing Windows Firewall Advanced Settings:</a:t>
            </a:r>
            <a:endParaRPr lang="en-US" sz="750" dirty="0"/>
          </a:p>
        </p:txBody>
      </p:sp>
      <p:sp>
        <p:nvSpPr>
          <p:cNvPr id="25" name="Shape 18"/>
          <p:cNvSpPr/>
          <p:nvPr/>
        </p:nvSpPr>
        <p:spPr>
          <a:xfrm>
            <a:off x="396835" y="3857031"/>
            <a:ext cx="6797397" cy="1083350"/>
          </a:xfrm>
          <a:prstGeom prst="roundRect">
            <a:avLst>
              <a:gd name="adj" fmla="val 858"/>
            </a:avLst>
          </a:prstGeom>
          <a:solidFill>
            <a:srgbClr val="EEEFF1"/>
          </a:solidFill>
          <a:ln/>
        </p:spPr>
      </p:sp>
      <p:sp>
        <p:nvSpPr>
          <p:cNvPr id="26" name="Shape 19"/>
          <p:cNvSpPr/>
          <p:nvPr/>
        </p:nvSpPr>
        <p:spPr>
          <a:xfrm>
            <a:off x="391954" y="3857030"/>
            <a:ext cx="6807160" cy="1023819"/>
          </a:xfrm>
          <a:prstGeom prst="roundRect">
            <a:avLst>
              <a:gd name="adj" fmla="val 858"/>
            </a:avLst>
          </a:prstGeom>
          <a:solidFill>
            <a:srgbClr val="EEEFF1"/>
          </a:solidFill>
          <a:ln/>
        </p:spPr>
      </p:sp>
      <p:sp>
        <p:nvSpPr>
          <p:cNvPr id="27" name="Text 20"/>
          <p:cNvSpPr/>
          <p:nvPr/>
        </p:nvSpPr>
        <p:spPr>
          <a:xfrm>
            <a:off x="491133" y="3931444"/>
            <a:ext cx="6608802" cy="1585912"/>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highlight>
                  <a:srgbClr val="EEEFF1"/>
                </a:highlight>
                <a:latin typeface="Consolas" pitchFamily="34" charset="0"/>
                <a:ea typeface="Consolas" pitchFamily="34" charset="-122"/>
                <a:cs typeface="Consolas" pitchFamily="34" charset="-120"/>
              </a:rPr>
              <a:t>Method 1: GUI1. Press Win + R2. Type: wf.msc3. Press EnterMethod 2: Command Linenetsh advfirewall show allprofilesMethod 3: PowerShellGet-NetFirewallProfile</a:t>
            </a:r>
            <a:endParaRPr lang="en-US" sz="750" dirty="0"/>
          </a:p>
        </p:txBody>
      </p:sp>
      <p:sp>
        <p:nvSpPr>
          <p:cNvPr id="29" name="Text 21"/>
          <p:cNvSpPr/>
          <p:nvPr/>
        </p:nvSpPr>
        <p:spPr>
          <a:xfrm>
            <a:off x="7443788" y="3586877"/>
            <a:ext cx="6797397"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Create Inbound Rule - Block Unauthorized Services:</a:t>
            </a:r>
            <a:endParaRPr lang="en-US" sz="750" dirty="0"/>
          </a:p>
        </p:txBody>
      </p:sp>
      <p:sp>
        <p:nvSpPr>
          <p:cNvPr id="30" name="Shape 22"/>
          <p:cNvSpPr/>
          <p:nvPr/>
        </p:nvSpPr>
        <p:spPr>
          <a:xfrm>
            <a:off x="7443788" y="3857030"/>
            <a:ext cx="6797397" cy="1734741"/>
          </a:xfrm>
          <a:prstGeom prst="roundRect">
            <a:avLst>
              <a:gd name="adj" fmla="val 858"/>
            </a:avLst>
          </a:prstGeom>
          <a:solidFill>
            <a:srgbClr val="EEEFF1"/>
          </a:solidFill>
          <a:ln/>
        </p:spPr>
      </p:sp>
      <p:sp>
        <p:nvSpPr>
          <p:cNvPr id="31" name="Shape 23"/>
          <p:cNvSpPr/>
          <p:nvPr/>
        </p:nvSpPr>
        <p:spPr>
          <a:xfrm>
            <a:off x="7438906" y="3857030"/>
            <a:ext cx="6807160" cy="1734741"/>
          </a:xfrm>
          <a:prstGeom prst="roundRect">
            <a:avLst>
              <a:gd name="adj" fmla="val 858"/>
            </a:avLst>
          </a:prstGeom>
          <a:solidFill>
            <a:srgbClr val="EEEFF1"/>
          </a:solidFill>
          <a:ln/>
        </p:spPr>
      </p:sp>
      <p:sp>
        <p:nvSpPr>
          <p:cNvPr id="32" name="Text 24"/>
          <p:cNvSpPr/>
          <p:nvPr/>
        </p:nvSpPr>
        <p:spPr>
          <a:xfrm>
            <a:off x="7538085" y="3931444"/>
            <a:ext cx="6608802" cy="1585912"/>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highlight>
                  <a:srgbClr val="EEEFF1"/>
                </a:highlight>
                <a:latin typeface="Consolas" pitchFamily="34" charset="0"/>
                <a:ea typeface="Consolas" pitchFamily="34" charset="-122"/>
                <a:cs typeface="Consolas" pitchFamily="34" charset="-120"/>
              </a:rPr>
              <a:t>1. Open wf.msc2. Select "Inbound Rules"3. Click "New Rule" in Actions pane4. Rule Type: Port &gt; Next5. Protocol: TCP, Specific ports: 135,139,4456. Action: Block the connection7. Profile: All (Domain, Private, Public)8. Name: "Block SMB and RPC from Internet"9. Description: Prevents external access10. Finish &gt; Verify rule appears enabled</a:t>
            </a:r>
            <a:endParaRPr lang="en-US" sz="750" dirty="0"/>
          </a:p>
        </p:txBody>
      </p:sp>
      <p:sp>
        <p:nvSpPr>
          <p:cNvPr id="33" name="Text 25"/>
          <p:cNvSpPr/>
          <p:nvPr/>
        </p:nvSpPr>
        <p:spPr>
          <a:xfrm>
            <a:off x="7443788" y="5703332"/>
            <a:ext cx="6797397" cy="158591"/>
          </a:xfrm>
          <a:prstGeom prst="rect">
            <a:avLst/>
          </a:prstGeom>
          <a:noFill/>
          <a:ln/>
        </p:spPr>
        <p:txBody>
          <a:bodyPr wrap="none" lIns="0" tIns="0" rIns="0" bIns="0" rtlCol="0" anchor="t"/>
          <a:lstStyle/>
          <a:p>
            <a:pPr marL="0" indent="0" algn="l">
              <a:lnSpc>
                <a:spcPts val="1250"/>
              </a:lnSpc>
              <a:buNone/>
            </a:pPr>
            <a:r>
              <a:rPr lang="en-US" sz="750" b="1" dirty="0">
                <a:solidFill>
                  <a:srgbClr val="15213F"/>
                </a:solidFill>
                <a:latin typeface="Roboto" pitchFamily="34" charset="0"/>
                <a:ea typeface="Roboto" pitchFamily="34" charset="-122"/>
                <a:cs typeface="Roboto" pitchFamily="34" charset="-120"/>
              </a:rPr>
              <a:t>PowerShell Alternative:</a:t>
            </a:r>
            <a:endParaRPr lang="en-US" sz="750" dirty="0"/>
          </a:p>
        </p:txBody>
      </p:sp>
      <p:sp>
        <p:nvSpPr>
          <p:cNvPr id="34" name="Shape 26"/>
          <p:cNvSpPr/>
          <p:nvPr/>
        </p:nvSpPr>
        <p:spPr>
          <a:xfrm>
            <a:off x="7443788" y="5973485"/>
            <a:ext cx="6797397" cy="307419"/>
          </a:xfrm>
          <a:prstGeom prst="roundRect">
            <a:avLst>
              <a:gd name="adj" fmla="val 4842"/>
            </a:avLst>
          </a:prstGeom>
          <a:solidFill>
            <a:srgbClr val="EEEFF1"/>
          </a:solidFill>
          <a:ln/>
        </p:spPr>
      </p:sp>
      <p:sp>
        <p:nvSpPr>
          <p:cNvPr id="35" name="Shape 27"/>
          <p:cNvSpPr/>
          <p:nvPr/>
        </p:nvSpPr>
        <p:spPr>
          <a:xfrm>
            <a:off x="7438906" y="5973485"/>
            <a:ext cx="6807160" cy="307419"/>
          </a:xfrm>
          <a:prstGeom prst="roundRect">
            <a:avLst>
              <a:gd name="adj" fmla="val 4842"/>
            </a:avLst>
          </a:prstGeom>
          <a:solidFill>
            <a:srgbClr val="EEEFF1"/>
          </a:solidFill>
          <a:ln/>
        </p:spPr>
      </p:sp>
      <p:sp>
        <p:nvSpPr>
          <p:cNvPr id="36" name="Text 28"/>
          <p:cNvSpPr/>
          <p:nvPr/>
        </p:nvSpPr>
        <p:spPr>
          <a:xfrm>
            <a:off x="7538085" y="6047899"/>
            <a:ext cx="6608802" cy="158591"/>
          </a:xfrm>
          <a:prstGeom prst="rect">
            <a:avLst/>
          </a:prstGeom>
          <a:noFill/>
          <a:ln/>
        </p:spPr>
        <p:txBody>
          <a:bodyPr wrap="none" lIns="0" tIns="0" rIns="0" bIns="0" rtlCol="0" anchor="t"/>
          <a:lstStyle/>
          <a:p>
            <a:pPr marL="0" indent="0" algn="l">
              <a:lnSpc>
                <a:spcPts val="1250"/>
              </a:lnSpc>
              <a:buNone/>
            </a:pPr>
            <a:r>
              <a:rPr lang="en-US" sz="750" dirty="0">
                <a:solidFill>
                  <a:srgbClr val="15213F"/>
                </a:solidFill>
                <a:highlight>
                  <a:srgbClr val="EEEFF1"/>
                </a:highlight>
                <a:latin typeface="Consolas" pitchFamily="34" charset="0"/>
                <a:ea typeface="Consolas" pitchFamily="34" charset="-122"/>
                <a:cs typeface="Consolas" pitchFamily="34" charset="-120"/>
              </a:rPr>
              <a:t>New-NetFirewallRule -DisplayName "Block SMB/RPC" -Direction Inbound -Protocol TCP -LocalPort 135,139,445 -Action Block -Profile Any</a:t>
            </a:r>
            <a:endParaRPr lang="en-US" sz="750" dirty="0"/>
          </a:p>
        </p:txBody>
      </p:sp>
      <p:sp>
        <p:nvSpPr>
          <p:cNvPr id="37" name="Text 29"/>
          <p:cNvSpPr/>
          <p:nvPr/>
        </p:nvSpPr>
        <p:spPr>
          <a:xfrm>
            <a:off x="396835" y="6897529"/>
            <a:ext cx="3067764" cy="185976"/>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Key Network Security Group Policy Settings</a:t>
            </a:r>
            <a:endParaRPr lang="en-US" sz="1150" dirty="0"/>
          </a:p>
        </p:txBody>
      </p:sp>
      <p:sp>
        <p:nvSpPr>
          <p:cNvPr id="39" name="Shape 31"/>
          <p:cNvSpPr/>
          <p:nvPr/>
        </p:nvSpPr>
        <p:spPr>
          <a:xfrm>
            <a:off x="396835" y="7232333"/>
            <a:ext cx="4612243" cy="730091"/>
          </a:xfrm>
          <a:prstGeom prst="roundRect">
            <a:avLst>
              <a:gd name="adj" fmla="val 2039"/>
            </a:avLst>
          </a:prstGeom>
          <a:solidFill>
            <a:srgbClr val="E9ECF2"/>
          </a:solidFill>
          <a:ln/>
        </p:spPr>
      </p:sp>
      <p:sp>
        <p:nvSpPr>
          <p:cNvPr id="40" name="Text 32"/>
          <p:cNvSpPr/>
          <p:nvPr/>
        </p:nvSpPr>
        <p:spPr>
          <a:xfrm>
            <a:off x="496014" y="7331512"/>
            <a:ext cx="2674739"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Network Security: Minimum Session Security</a:t>
            </a:r>
            <a:endParaRPr lang="en-US" sz="950" dirty="0"/>
          </a:p>
        </p:txBody>
      </p:sp>
      <p:sp>
        <p:nvSpPr>
          <p:cNvPr id="41" name="Text 33"/>
          <p:cNvSpPr/>
          <p:nvPr/>
        </p:nvSpPr>
        <p:spPr>
          <a:xfrm>
            <a:off x="496014" y="7546062"/>
            <a:ext cx="4413885" cy="317183"/>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Require NTLMv2 session security and 128-bit encryption for NTLM authentication. Prevents downgrade attacks.</a:t>
            </a:r>
            <a:endParaRPr lang="en-US" sz="750" dirty="0"/>
          </a:p>
        </p:txBody>
      </p:sp>
      <p:sp>
        <p:nvSpPr>
          <p:cNvPr id="42" name="Shape 34"/>
          <p:cNvSpPr/>
          <p:nvPr/>
        </p:nvSpPr>
        <p:spPr>
          <a:xfrm>
            <a:off x="5009078" y="7232333"/>
            <a:ext cx="4612243" cy="730091"/>
          </a:xfrm>
          <a:prstGeom prst="rect">
            <a:avLst/>
          </a:prstGeom>
          <a:solidFill>
            <a:srgbClr val="E9ECF2"/>
          </a:solidFill>
          <a:ln/>
        </p:spPr>
      </p:sp>
      <p:sp>
        <p:nvSpPr>
          <p:cNvPr id="43" name="Shape 35"/>
          <p:cNvSpPr/>
          <p:nvPr/>
        </p:nvSpPr>
        <p:spPr>
          <a:xfrm>
            <a:off x="5009078" y="10828973"/>
            <a:ext cx="15240" cy="730091"/>
          </a:xfrm>
          <a:prstGeom prst="roundRect">
            <a:avLst>
              <a:gd name="adj" fmla="val 97675"/>
            </a:avLst>
          </a:prstGeom>
          <a:solidFill>
            <a:srgbClr val="CFD2D8"/>
          </a:solidFill>
          <a:ln/>
        </p:spPr>
      </p:sp>
      <p:sp>
        <p:nvSpPr>
          <p:cNvPr id="44" name="Text 36"/>
          <p:cNvSpPr/>
          <p:nvPr/>
        </p:nvSpPr>
        <p:spPr>
          <a:xfrm>
            <a:off x="5108258" y="7331512"/>
            <a:ext cx="3393162"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Microsoft Network Server: Digitally Sign Communications</a:t>
            </a:r>
            <a:endParaRPr lang="en-US" sz="950" dirty="0"/>
          </a:p>
        </p:txBody>
      </p:sp>
      <p:sp>
        <p:nvSpPr>
          <p:cNvPr id="45" name="Text 37"/>
          <p:cNvSpPr/>
          <p:nvPr/>
        </p:nvSpPr>
        <p:spPr>
          <a:xfrm>
            <a:off x="5108258" y="7546062"/>
            <a:ext cx="4413885" cy="158591"/>
          </a:xfrm>
          <a:prstGeom prst="rect">
            <a:avLst/>
          </a:prstGeom>
          <a:noFill/>
          <a:ln/>
        </p:spPr>
        <p:txBody>
          <a:bodyPr wrap="non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Enable SMB signing to prevent man-in-the-middle attacks. Required setting for domain controllers.</a:t>
            </a:r>
            <a:endParaRPr lang="en-US" sz="750" dirty="0"/>
          </a:p>
        </p:txBody>
      </p:sp>
      <p:sp>
        <p:nvSpPr>
          <p:cNvPr id="46" name="Shape 38"/>
          <p:cNvSpPr/>
          <p:nvPr/>
        </p:nvSpPr>
        <p:spPr>
          <a:xfrm>
            <a:off x="9621322" y="7232333"/>
            <a:ext cx="4612243" cy="730091"/>
          </a:xfrm>
          <a:prstGeom prst="rect">
            <a:avLst/>
          </a:prstGeom>
          <a:solidFill>
            <a:srgbClr val="E9ECF2"/>
          </a:solidFill>
          <a:ln/>
        </p:spPr>
      </p:sp>
      <p:sp>
        <p:nvSpPr>
          <p:cNvPr id="47" name="Shape 39"/>
          <p:cNvSpPr/>
          <p:nvPr/>
        </p:nvSpPr>
        <p:spPr>
          <a:xfrm>
            <a:off x="9621322" y="10828973"/>
            <a:ext cx="15240" cy="730091"/>
          </a:xfrm>
          <a:prstGeom prst="roundRect">
            <a:avLst>
              <a:gd name="adj" fmla="val 97675"/>
            </a:avLst>
          </a:prstGeom>
          <a:solidFill>
            <a:srgbClr val="CFD2D8"/>
          </a:solidFill>
          <a:ln/>
        </p:spPr>
      </p:sp>
      <p:sp>
        <p:nvSpPr>
          <p:cNvPr id="48" name="Text 40"/>
          <p:cNvSpPr/>
          <p:nvPr/>
        </p:nvSpPr>
        <p:spPr>
          <a:xfrm>
            <a:off x="9720501" y="7331512"/>
            <a:ext cx="3289340" cy="155019"/>
          </a:xfrm>
          <a:prstGeom prst="rect">
            <a:avLst/>
          </a:prstGeom>
          <a:noFill/>
          <a:ln/>
        </p:spPr>
        <p:txBody>
          <a:bodyPr wrap="none" lIns="0" tIns="0" rIns="0" bIns="0" rtlCol="0" anchor="t"/>
          <a:lstStyle/>
          <a:p>
            <a:pPr marL="0" indent="0" algn="l">
              <a:lnSpc>
                <a:spcPts val="1200"/>
              </a:lnSpc>
              <a:buNone/>
            </a:pPr>
            <a:r>
              <a:rPr lang="en-US" sz="950" dirty="0">
                <a:solidFill>
                  <a:srgbClr val="15213F"/>
                </a:solidFill>
                <a:latin typeface="Roboto Slab" pitchFamily="34" charset="0"/>
                <a:ea typeface="Roboto Slab" pitchFamily="34" charset="-122"/>
                <a:cs typeface="Roboto Slab" pitchFamily="34" charset="-120"/>
              </a:rPr>
              <a:t>Network Access: Named Pipes Accessible Anonymously</a:t>
            </a:r>
            <a:endParaRPr lang="en-US" sz="950" dirty="0"/>
          </a:p>
        </p:txBody>
      </p:sp>
      <p:sp>
        <p:nvSpPr>
          <p:cNvPr id="49" name="Text 41"/>
          <p:cNvSpPr/>
          <p:nvPr/>
        </p:nvSpPr>
        <p:spPr>
          <a:xfrm>
            <a:off x="9720501" y="7546062"/>
            <a:ext cx="4413885" cy="317183"/>
          </a:xfrm>
          <a:prstGeom prst="rect">
            <a:avLst/>
          </a:prstGeom>
          <a:noFill/>
          <a:ln/>
        </p:spPr>
        <p:txBody>
          <a:bodyPr wrap="square" lIns="0" tIns="0" rIns="0" bIns="0" rtlCol="0" anchor="t"/>
          <a:lstStyle/>
          <a:p>
            <a:pPr marL="0" indent="0" algn="l">
              <a:lnSpc>
                <a:spcPts val="1250"/>
              </a:lnSpc>
              <a:buNone/>
            </a:pPr>
            <a:r>
              <a:rPr lang="en-US" sz="750" dirty="0">
                <a:solidFill>
                  <a:srgbClr val="15213F"/>
                </a:solidFill>
                <a:latin typeface="Roboto" pitchFamily="34" charset="0"/>
                <a:ea typeface="Roboto" pitchFamily="34" charset="-122"/>
                <a:cs typeface="Roboto" pitchFamily="34" charset="-120"/>
              </a:rPr>
              <a:t>Remove all entries unless specifically required. Prevents anonymous reconnaissance and null session attacks.</a:t>
            </a:r>
            <a:endParaRPr lang="en-US" sz="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91314"/>
            <a:ext cx="7610118" cy="496133"/>
          </a:xfrm>
          <a:prstGeom prst="rect">
            <a:avLst/>
          </a:prstGeom>
          <a:noFill/>
          <a:ln/>
        </p:spPr>
        <p:txBody>
          <a:bodyPr wrap="none" lIns="0" tIns="0" rIns="0" bIns="0" rtlCol="0" anchor="t"/>
          <a:lstStyle/>
          <a:p>
            <a:pPr marL="0" indent="0" algn="l">
              <a:lnSpc>
                <a:spcPts val="3900"/>
              </a:lnSpc>
              <a:buNone/>
            </a:pPr>
            <a:r>
              <a:rPr lang="en-US" sz="3100" dirty="0">
                <a:solidFill>
                  <a:srgbClr val="3257B8"/>
                </a:solidFill>
                <a:latin typeface="Roboto Slab" pitchFamily="34" charset="0"/>
                <a:ea typeface="Roboto Slab" pitchFamily="34" charset="-122"/>
                <a:cs typeface="Roboto Slab" pitchFamily="34" charset="-120"/>
              </a:rPr>
              <a:t>Building Secure Windows Environments</a:t>
            </a:r>
            <a:endParaRPr lang="en-US" sz="3100" dirty="0"/>
          </a:p>
        </p:txBody>
      </p:sp>
      <p:sp>
        <p:nvSpPr>
          <p:cNvPr id="3" name="Text 1"/>
          <p:cNvSpPr/>
          <p:nvPr/>
        </p:nvSpPr>
        <p:spPr>
          <a:xfrm>
            <a:off x="793790" y="1884283"/>
            <a:ext cx="13042821" cy="952619"/>
          </a:xfrm>
          <a:prstGeom prst="rect">
            <a:avLst/>
          </a:prstGeom>
          <a:noFill/>
          <a:ln/>
        </p:spPr>
        <p:txBody>
          <a:bodyPr wrap="square" lIns="0" tIns="0" rIns="0" bIns="0" rtlCol="0" anchor="t"/>
          <a:lstStyle/>
          <a:p>
            <a:pPr marL="0" indent="0" algn="l">
              <a:lnSpc>
                <a:spcPts val="2500"/>
              </a:lnSpc>
              <a:buNone/>
            </a:pPr>
            <a:r>
              <a:rPr lang="en-US" dirty="0">
                <a:solidFill>
                  <a:srgbClr val="15213F"/>
                </a:solidFill>
                <a:latin typeface="Roboto" pitchFamily="34" charset="0"/>
                <a:ea typeface="Roboto" pitchFamily="34" charset="-122"/>
                <a:cs typeface="Roboto" pitchFamily="34" charset="-120"/>
              </a:rPr>
              <a:t>This comprehensive training session covers the critical components of Windows security infrastructure that every system administrator and IT security professional must master. We'll explore both theoretical concepts and hands-on practical implementations that you can apply immediately in production environments.</a:t>
            </a:r>
            <a:endParaRPr lang="en-US" dirty="0"/>
          </a:p>
        </p:txBody>
      </p:sp>
      <p:sp>
        <p:nvSpPr>
          <p:cNvPr id="4" name="Text 2"/>
          <p:cNvSpPr/>
          <p:nvPr/>
        </p:nvSpPr>
        <p:spPr>
          <a:xfrm>
            <a:off x="793790" y="306014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15213F"/>
                </a:solidFill>
                <a:latin typeface="Roboto Slab Light" pitchFamily="34" charset="0"/>
                <a:ea typeface="Roboto Slab Light" pitchFamily="34" charset="-122"/>
                <a:cs typeface="Roboto Slab Light" pitchFamily="34" charset="-120"/>
              </a:rPr>
              <a:t>01</a:t>
            </a:r>
            <a:endParaRPr lang="en-US" sz="1550" dirty="0"/>
          </a:p>
        </p:txBody>
      </p:sp>
      <p:pic>
        <p:nvPicPr>
          <p:cNvPr id="5" name="Image 0" descr="preencoded.png"/>
          <p:cNvPicPr>
            <a:picLocks noChangeAspect="1"/>
          </p:cNvPicPr>
          <p:nvPr/>
        </p:nvPicPr>
        <p:blipFill>
          <a:blip r:embed="rId3"/>
          <a:stretch>
            <a:fillRect/>
          </a:stretch>
        </p:blipFill>
        <p:spPr>
          <a:xfrm>
            <a:off x="793790" y="3374469"/>
            <a:ext cx="6422231" cy="22860"/>
          </a:xfrm>
          <a:prstGeom prst="rect">
            <a:avLst/>
          </a:prstGeom>
        </p:spPr>
      </p:pic>
      <p:sp>
        <p:nvSpPr>
          <p:cNvPr id="6" name="Text 3"/>
          <p:cNvSpPr/>
          <p:nvPr/>
        </p:nvSpPr>
        <p:spPr>
          <a:xfrm>
            <a:off x="793790" y="3519368"/>
            <a:ext cx="5250894" cy="310158"/>
          </a:xfrm>
          <a:prstGeom prst="rect">
            <a:avLst/>
          </a:prstGeom>
          <a:noFill/>
          <a:ln/>
        </p:spPr>
        <p:txBody>
          <a:bodyPr wrap="none" lIns="0" tIns="0" rIns="0" bIns="0" rtlCol="0" anchor="t"/>
          <a:lstStyle/>
          <a:p>
            <a:pPr marL="0" indent="0" algn="l">
              <a:lnSpc>
                <a:spcPts val="2400"/>
              </a:lnSpc>
              <a:buNone/>
            </a:pPr>
            <a:r>
              <a:rPr lang="en-US" sz="1950" dirty="0">
                <a:solidFill>
                  <a:srgbClr val="15213F"/>
                </a:solidFill>
                <a:latin typeface="Roboto Slab" pitchFamily="34" charset="0"/>
                <a:ea typeface="Roboto Slab" pitchFamily="34" charset="-122"/>
                <a:cs typeface="Roboto Slab" pitchFamily="34" charset="-120"/>
              </a:rPr>
              <a:t>Security Templates &amp; Configuration Analysis</a:t>
            </a:r>
            <a:endParaRPr lang="en-US" sz="1950" dirty="0"/>
          </a:p>
        </p:txBody>
      </p:sp>
      <p:sp>
        <p:nvSpPr>
          <p:cNvPr id="7" name="Text 4"/>
          <p:cNvSpPr/>
          <p:nvPr/>
        </p:nvSpPr>
        <p:spPr>
          <a:xfrm>
            <a:off x="793790" y="3948589"/>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15213F"/>
                </a:solidFill>
                <a:latin typeface="Roboto" pitchFamily="34" charset="0"/>
                <a:ea typeface="Roboto" pitchFamily="34" charset="-122"/>
                <a:cs typeface="Roboto" pitchFamily="34" charset="-120"/>
              </a:rPr>
              <a:t>Learn to create, apply, and analyze security templates using built-in Windows tools. We'll work with the Security Configuration and Analysis snap-in to establish security baselines.</a:t>
            </a:r>
            <a:endParaRPr lang="en-US" sz="1550" dirty="0"/>
          </a:p>
        </p:txBody>
      </p:sp>
      <p:sp>
        <p:nvSpPr>
          <p:cNvPr id="8" name="Text 5"/>
          <p:cNvSpPr/>
          <p:nvPr/>
        </p:nvSpPr>
        <p:spPr>
          <a:xfrm>
            <a:off x="7414379" y="306014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15213F"/>
                </a:solidFill>
                <a:latin typeface="Roboto Slab Light" pitchFamily="34" charset="0"/>
                <a:ea typeface="Roboto Slab Light" pitchFamily="34" charset="-122"/>
                <a:cs typeface="Roboto Slab Light" pitchFamily="34" charset="-120"/>
              </a:rPr>
              <a:t>02</a:t>
            </a:r>
            <a:endParaRPr lang="en-US" sz="1550" dirty="0"/>
          </a:p>
        </p:txBody>
      </p:sp>
      <p:pic>
        <p:nvPicPr>
          <p:cNvPr id="9" name="Image 1" descr="preencoded.png"/>
          <p:cNvPicPr>
            <a:picLocks noChangeAspect="1"/>
          </p:cNvPicPr>
          <p:nvPr/>
        </p:nvPicPr>
        <p:blipFill>
          <a:blip r:embed="rId3"/>
          <a:stretch>
            <a:fillRect/>
          </a:stretch>
        </p:blipFill>
        <p:spPr>
          <a:xfrm>
            <a:off x="7414379" y="3374469"/>
            <a:ext cx="6422231" cy="22860"/>
          </a:xfrm>
          <a:prstGeom prst="rect">
            <a:avLst/>
          </a:prstGeom>
        </p:spPr>
      </p:pic>
      <p:sp>
        <p:nvSpPr>
          <p:cNvPr id="10" name="Text 6"/>
          <p:cNvSpPr/>
          <p:nvPr/>
        </p:nvSpPr>
        <p:spPr>
          <a:xfrm>
            <a:off x="7414379" y="3519368"/>
            <a:ext cx="3009900" cy="310158"/>
          </a:xfrm>
          <a:prstGeom prst="rect">
            <a:avLst/>
          </a:prstGeom>
          <a:noFill/>
          <a:ln/>
        </p:spPr>
        <p:txBody>
          <a:bodyPr wrap="none" lIns="0" tIns="0" rIns="0" bIns="0" rtlCol="0" anchor="t"/>
          <a:lstStyle/>
          <a:p>
            <a:pPr marL="0" indent="0" algn="l">
              <a:lnSpc>
                <a:spcPts val="2400"/>
              </a:lnSpc>
              <a:buNone/>
            </a:pPr>
            <a:r>
              <a:rPr lang="en-US" sz="1950" dirty="0">
                <a:solidFill>
                  <a:srgbClr val="15213F"/>
                </a:solidFill>
                <a:latin typeface="Roboto Slab" pitchFamily="34" charset="0"/>
                <a:ea typeface="Roboto Slab" pitchFamily="34" charset="-122"/>
                <a:cs typeface="Roboto Slab" pitchFamily="34" charset="-120"/>
              </a:rPr>
              <a:t>Group Policy Architecture</a:t>
            </a:r>
            <a:endParaRPr lang="en-US" sz="1950" dirty="0"/>
          </a:p>
        </p:txBody>
      </p:sp>
      <p:sp>
        <p:nvSpPr>
          <p:cNvPr id="11" name="Text 7"/>
          <p:cNvSpPr/>
          <p:nvPr/>
        </p:nvSpPr>
        <p:spPr>
          <a:xfrm>
            <a:off x="7414379" y="3948589"/>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15213F"/>
                </a:solidFill>
                <a:latin typeface="Roboto" pitchFamily="34" charset="0"/>
                <a:ea typeface="Roboto" pitchFamily="34" charset="-122"/>
                <a:cs typeface="Roboto" pitchFamily="34" charset="-120"/>
              </a:rPr>
              <a:t>Master both Local and Domain Group Policy Objects, understanding their hierarchy, precedence, and proper implementation strategies for enterprise environments.</a:t>
            </a:r>
            <a:endParaRPr lang="en-US" sz="1550" dirty="0"/>
          </a:p>
        </p:txBody>
      </p:sp>
      <p:sp>
        <p:nvSpPr>
          <p:cNvPr id="12" name="Text 8"/>
          <p:cNvSpPr/>
          <p:nvPr/>
        </p:nvSpPr>
        <p:spPr>
          <a:xfrm>
            <a:off x="793790" y="524839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15213F"/>
                </a:solidFill>
                <a:latin typeface="Roboto Slab Light" pitchFamily="34" charset="0"/>
                <a:ea typeface="Roboto Slab Light" pitchFamily="34" charset="-122"/>
                <a:cs typeface="Roboto Slab Light" pitchFamily="34" charset="-120"/>
              </a:rPr>
              <a:t>03</a:t>
            </a:r>
            <a:endParaRPr lang="en-US" sz="1550" dirty="0"/>
          </a:p>
        </p:txBody>
      </p:sp>
      <p:pic>
        <p:nvPicPr>
          <p:cNvPr id="13" name="Image 2" descr="preencoded.png"/>
          <p:cNvPicPr>
            <a:picLocks noChangeAspect="1"/>
          </p:cNvPicPr>
          <p:nvPr/>
        </p:nvPicPr>
        <p:blipFill>
          <a:blip r:embed="rId3"/>
          <a:stretch>
            <a:fillRect/>
          </a:stretch>
        </p:blipFill>
        <p:spPr>
          <a:xfrm>
            <a:off x="793790" y="5542836"/>
            <a:ext cx="6422231" cy="22860"/>
          </a:xfrm>
          <a:prstGeom prst="rect">
            <a:avLst/>
          </a:prstGeom>
        </p:spPr>
      </p:pic>
      <p:sp>
        <p:nvSpPr>
          <p:cNvPr id="14" name="Text 9"/>
          <p:cNvSpPr/>
          <p:nvPr/>
        </p:nvSpPr>
        <p:spPr>
          <a:xfrm>
            <a:off x="793790" y="5707618"/>
            <a:ext cx="4421029" cy="310158"/>
          </a:xfrm>
          <a:prstGeom prst="rect">
            <a:avLst/>
          </a:prstGeom>
          <a:noFill/>
          <a:ln/>
        </p:spPr>
        <p:txBody>
          <a:bodyPr wrap="none" lIns="0" tIns="0" rIns="0" bIns="0" rtlCol="0" anchor="t"/>
          <a:lstStyle/>
          <a:p>
            <a:pPr marL="0" indent="0" algn="l">
              <a:lnSpc>
                <a:spcPts val="2400"/>
              </a:lnSpc>
              <a:buNone/>
            </a:pPr>
            <a:r>
              <a:rPr lang="en-US" sz="1950" dirty="0">
                <a:solidFill>
                  <a:srgbClr val="15213F"/>
                </a:solidFill>
                <a:latin typeface="Roboto Slab" pitchFamily="34" charset="0"/>
                <a:ea typeface="Roboto Slab" pitchFamily="34" charset="-122"/>
                <a:cs typeface="Roboto Slab" pitchFamily="34" charset="-120"/>
              </a:rPr>
              <a:t>Access Control &amp; Application Security</a:t>
            </a:r>
            <a:endParaRPr lang="en-US" sz="1950" dirty="0"/>
          </a:p>
        </p:txBody>
      </p:sp>
      <p:sp>
        <p:nvSpPr>
          <p:cNvPr id="15" name="Text 10"/>
          <p:cNvSpPr/>
          <p:nvPr/>
        </p:nvSpPr>
        <p:spPr>
          <a:xfrm>
            <a:off x="793790" y="6136838"/>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15213F"/>
                </a:solidFill>
                <a:latin typeface="Roboto" pitchFamily="34" charset="0"/>
                <a:ea typeface="Roboto" pitchFamily="34" charset="-122"/>
                <a:cs typeface="Roboto" pitchFamily="34" charset="-120"/>
              </a:rPr>
              <a:t>Configure administrative user controls, implement AppLocker policies, and properly deploy User Account Control to minimize privilege escalation risks.</a:t>
            </a:r>
            <a:endParaRPr lang="en-US" sz="1550" dirty="0"/>
          </a:p>
        </p:txBody>
      </p:sp>
      <p:sp>
        <p:nvSpPr>
          <p:cNvPr id="16" name="Text 11"/>
          <p:cNvSpPr/>
          <p:nvPr/>
        </p:nvSpPr>
        <p:spPr>
          <a:xfrm>
            <a:off x="7414379" y="524839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15213F"/>
                </a:solidFill>
                <a:latin typeface="Roboto Slab Light" pitchFamily="34" charset="0"/>
                <a:ea typeface="Roboto Slab Light" pitchFamily="34" charset="-122"/>
                <a:cs typeface="Roboto Slab Light" pitchFamily="34" charset="-120"/>
              </a:rPr>
              <a:t>04</a:t>
            </a:r>
            <a:endParaRPr lang="en-US" sz="1550" dirty="0"/>
          </a:p>
        </p:txBody>
      </p:sp>
      <p:pic>
        <p:nvPicPr>
          <p:cNvPr id="17" name="Image 3" descr="preencoded.png"/>
          <p:cNvPicPr>
            <a:picLocks noChangeAspect="1"/>
          </p:cNvPicPr>
          <p:nvPr/>
        </p:nvPicPr>
        <p:blipFill>
          <a:blip r:embed="rId3"/>
          <a:stretch>
            <a:fillRect/>
          </a:stretch>
        </p:blipFill>
        <p:spPr>
          <a:xfrm>
            <a:off x="7414379" y="5542836"/>
            <a:ext cx="6422231" cy="22860"/>
          </a:xfrm>
          <a:prstGeom prst="rect">
            <a:avLst/>
          </a:prstGeom>
        </p:spPr>
      </p:pic>
      <p:sp>
        <p:nvSpPr>
          <p:cNvPr id="18" name="Text 12"/>
          <p:cNvSpPr/>
          <p:nvPr/>
        </p:nvSpPr>
        <p:spPr>
          <a:xfrm>
            <a:off x="7414379" y="5707618"/>
            <a:ext cx="4365188" cy="310158"/>
          </a:xfrm>
          <a:prstGeom prst="rect">
            <a:avLst/>
          </a:prstGeom>
          <a:noFill/>
          <a:ln/>
        </p:spPr>
        <p:txBody>
          <a:bodyPr wrap="none" lIns="0" tIns="0" rIns="0" bIns="0" rtlCol="0" anchor="t"/>
          <a:lstStyle/>
          <a:p>
            <a:pPr marL="0" indent="0" algn="l">
              <a:lnSpc>
                <a:spcPts val="2400"/>
              </a:lnSpc>
              <a:buNone/>
            </a:pPr>
            <a:r>
              <a:rPr lang="en-US" sz="1950" dirty="0">
                <a:solidFill>
                  <a:srgbClr val="15213F"/>
                </a:solidFill>
                <a:latin typeface="Roboto Slab" pitchFamily="34" charset="0"/>
                <a:ea typeface="Roboto Slab" pitchFamily="34" charset="-122"/>
                <a:cs typeface="Roboto Slab" pitchFamily="34" charset="-120"/>
              </a:rPr>
              <a:t>Policy Hardening &amp; Network Security</a:t>
            </a:r>
            <a:endParaRPr lang="en-US" sz="1950" dirty="0"/>
          </a:p>
        </p:txBody>
      </p:sp>
      <p:sp>
        <p:nvSpPr>
          <p:cNvPr id="19" name="Text 13"/>
          <p:cNvSpPr/>
          <p:nvPr/>
        </p:nvSpPr>
        <p:spPr>
          <a:xfrm>
            <a:off x="7414379" y="6136838"/>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15213F"/>
                </a:solidFill>
                <a:latin typeface="Roboto" pitchFamily="34" charset="0"/>
                <a:ea typeface="Roboto" pitchFamily="34" charset="-122"/>
                <a:cs typeface="Roboto" pitchFamily="34" charset="-120"/>
              </a:rPr>
              <a:t>Review and implement recommended GPO settings including password policies, account lockout configurations, security options, and network hardening techniques.</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45783" y="375761"/>
            <a:ext cx="8056245" cy="341114"/>
          </a:xfrm>
          <a:prstGeom prst="rect">
            <a:avLst/>
          </a:prstGeom>
          <a:noFill/>
          <a:ln/>
        </p:spPr>
        <p:txBody>
          <a:bodyPr wrap="none" lIns="0" tIns="0" rIns="0" bIns="0" rtlCol="0" anchor="t"/>
          <a:lstStyle/>
          <a:p>
            <a:pPr marL="0" indent="0" algn="l">
              <a:lnSpc>
                <a:spcPts val="2650"/>
              </a:lnSpc>
              <a:buNone/>
            </a:pPr>
            <a:r>
              <a:rPr lang="en-US" sz="2100" dirty="0">
                <a:solidFill>
                  <a:srgbClr val="3257B8"/>
                </a:solidFill>
                <a:latin typeface="Roboto Slab" pitchFamily="34" charset="0"/>
                <a:ea typeface="Roboto Slab" pitchFamily="34" charset="-122"/>
                <a:cs typeface="Roboto Slab" pitchFamily="34" charset="-120"/>
              </a:rPr>
              <a:t>Summary: Windows Security Policy Implementation Checklist</a:t>
            </a:r>
            <a:endParaRPr lang="en-US" sz="2100" dirty="0"/>
          </a:p>
        </p:txBody>
      </p:sp>
      <p:sp>
        <p:nvSpPr>
          <p:cNvPr id="3" name="Text 1"/>
          <p:cNvSpPr/>
          <p:nvPr/>
        </p:nvSpPr>
        <p:spPr>
          <a:xfrm>
            <a:off x="545783" y="989767"/>
            <a:ext cx="13538835" cy="436483"/>
          </a:xfrm>
          <a:prstGeom prst="rect">
            <a:avLst/>
          </a:prstGeom>
          <a:noFill/>
          <a:ln/>
        </p:spPr>
        <p:txBody>
          <a:bodyPr wrap="square" lIns="0" tIns="0" rIns="0" bIns="0" rtlCol="0" anchor="t"/>
          <a:lstStyle/>
          <a:p>
            <a:pPr marL="0" indent="0" algn="l">
              <a:lnSpc>
                <a:spcPts val="1700"/>
              </a:lnSpc>
              <a:buNone/>
            </a:pPr>
            <a:r>
              <a:rPr lang="en-US" sz="1050" dirty="0">
                <a:solidFill>
                  <a:srgbClr val="15213F"/>
                </a:solidFill>
                <a:latin typeface="Roboto" pitchFamily="34" charset="0"/>
                <a:ea typeface="Roboto" pitchFamily="34" charset="-122"/>
                <a:cs typeface="Roboto" pitchFamily="34" charset="-120"/>
              </a:rPr>
              <a:t>This comprehensive guide has covered the essential tools and techniques for implementing enterprise-grade Windows security. Below is your actionable checklist for securing Windows systems from workstations to domain controllers.</a:t>
            </a:r>
            <a:endParaRPr lang="en-US" sz="10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783" y="1579721"/>
            <a:ext cx="409337" cy="409337"/>
          </a:xfrm>
          <a:prstGeom prst="rect">
            <a:avLst/>
          </a:prstGeom>
        </p:spPr>
      </p:pic>
      <p:sp>
        <p:nvSpPr>
          <p:cNvPr id="5" name="Text 2"/>
          <p:cNvSpPr/>
          <p:nvPr/>
        </p:nvSpPr>
        <p:spPr>
          <a:xfrm>
            <a:off x="1125617" y="1694855"/>
            <a:ext cx="2454235" cy="213241"/>
          </a:xfrm>
          <a:prstGeom prst="rect">
            <a:avLst/>
          </a:prstGeom>
          <a:noFill/>
          <a:ln/>
        </p:spPr>
        <p:txBody>
          <a:bodyPr wrap="none" lIns="0" tIns="0" rIns="0" bIns="0" rtlCol="0" anchor="t"/>
          <a:lstStyle/>
          <a:p>
            <a:pPr marL="0" indent="0" algn="l">
              <a:lnSpc>
                <a:spcPts val="1650"/>
              </a:lnSpc>
              <a:buNone/>
            </a:pPr>
            <a:r>
              <a:rPr lang="en-US" sz="1300" dirty="0">
                <a:solidFill>
                  <a:srgbClr val="15213F"/>
                </a:solidFill>
                <a:latin typeface="Roboto Slab" pitchFamily="34" charset="0"/>
                <a:ea typeface="Roboto Slab" pitchFamily="34" charset="-122"/>
                <a:cs typeface="Roboto Slab" pitchFamily="34" charset="-120"/>
              </a:rPr>
              <a:t>Security Templates &amp; Analysis</a:t>
            </a:r>
            <a:endParaRPr lang="en-US" sz="1300" dirty="0"/>
          </a:p>
        </p:txBody>
      </p:sp>
      <p:sp>
        <p:nvSpPr>
          <p:cNvPr id="6" name="Text 3"/>
          <p:cNvSpPr/>
          <p:nvPr/>
        </p:nvSpPr>
        <p:spPr>
          <a:xfrm>
            <a:off x="1125617" y="1989892"/>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Create custom security template baselines for each computer role</a:t>
            </a:r>
            <a:endParaRPr lang="en-US" sz="1050" dirty="0"/>
          </a:p>
        </p:txBody>
      </p:sp>
      <p:sp>
        <p:nvSpPr>
          <p:cNvPr id="7" name="Text 4"/>
          <p:cNvSpPr/>
          <p:nvPr/>
        </p:nvSpPr>
        <p:spPr>
          <a:xfrm>
            <a:off x="1125617" y="2255877"/>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Schedule regular Security Configuration and Analysis scans</a:t>
            </a:r>
            <a:endParaRPr lang="en-US" sz="1050" dirty="0"/>
          </a:p>
        </p:txBody>
      </p:sp>
      <p:sp>
        <p:nvSpPr>
          <p:cNvPr id="8" name="Text 5"/>
          <p:cNvSpPr/>
          <p:nvPr/>
        </p:nvSpPr>
        <p:spPr>
          <a:xfrm>
            <a:off x="1125617" y="2521863"/>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Document all deviations from baseline with business justification</a:t>
            </a:r>
            <a:endParaRPr lang="en-US" sz="1050" dirty="0"/>
          </a:p>
        </p:txBody>
      </p:sp>
      <p:sp>
        <p:nvSpPr>
          <p:cNvPr id="9" name="Text 6"/>
          <p:cNvSpPr/>
          <p:nvPr/>
        </p:nvSpPr>
        <p:spPr>
          <a:xfrm>
            <a:off x="1125617" y="2787848"/>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Use Secedit for automated deployment and auditing</a:t>
            </a:r>
            <a:endParaRPr lang="en-US" sz="1050" dirty="0"/>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0449" y="1579721"/>
            <a:ext cx="409337" cy="409337"/>
          </a:xfrm>
          <a:prstGeom prst="rect">
            <a:avLst/>
          </a:prstGeom>
        </p:spPr>
      </p:pic>
      <p:sp>
        <p:nvSpPr>
          <p:cNvPr id="11" name="Text 7"/>
          <p:cNvSpPr/>
          <p:nvPr/>
        </p:nvSpPr>
        <p:spPr>
          <a:xfrm>
            <a:off x="7980283" y="1694855"/>
            <a:ext cx="2069306" cy="213241"/>
          </a:xfrm>
          <a:prstGeom prst="rect">
            <a:avLst/>
          </a:prstGeom>
          <a:noFill/>
          <a:ln/>
        </p:spPr>
        <p:txBody>
          <a:bodyPr wrap="none" lIns="0" tIns="0" rIns="0" bIns="0" rtlCol="0" anchor="t"/>
          <a:lstStyle/>
          <a:p>
            <a:pPr marL="0" indent="0" algn="l">
              <a:lnSpc>
                <a:spcPts val="1650"/>
              </a:lnSpc>
              <a:buNone/>
            </a:pPr>
            <a:r>
              <a:rPr lang="en-US" sz="1300" dirty="0">
                <a:solidFill>
                  <a:srgbClr val="15213F"/>
                </a:solidFill>
                <a:latin typeface="Roboto Slab" pitchFamily="34" charset="0"/>
                <a:ea typeface="Roboto Slab" pitchFamily="34" charset="-122"/>
                <a:cs typeface="Roboto Slab" pitchFamily="34" charset="-120"/>
              </a:rPr>
              <a:t>Group Policy Architecture</a:t>
            </a:r>
            <a:endParaRPr lang="en-US" sz="1300" dirty="0"/>
          </a:p>
        </p:txBody>
      </p:sp>
      <p:sp>
        <p:nvSpPr>
          <p:cNvPr id="12" name="Text 8"/>
          <p:cNvSpPr/>
          <p:nvPr/>
        </p:nvSpPr>
        <p:spPr>
          <a:xfrm>
            <a:off x="7980283" y="1989892"/>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Implement GPO naming convention (Purpose-Location-Date)</a:t>
            </a:r>
            <a:endParaRPr lang="en-US" sz="1050" dirty="0"/>
          </a:p>
        </p:txBody>
      </p:sp>
      <p:sp>
        <p:nvSpPr>
          <p:cNvPr id="13" name="Text 9"/>
          <p:cNvSpPr/>
          <p:nvPr/>
        </p:nvSpPr>
        <p:spPr>
          <a:xfrm>
            <a:off x="7980283" y="2255877"/>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Use security filtering and WMI for targeted policy application</a:t>
            </a:r>
            <a:endParaRPr lang="en-US" sz="1050" dirty="0"/>
          </a:p>
        </p:txBody>
      </p:sp>
      <p:sp>
        <p:nvSpPr>
          <p:cNvPr id="14" name="Text 10"/>
          <p:cNvSpPr/>
          <p:nvPr/>
        </p:nvSpPr>
        <p:spPr>
          <a:xfrm>
            <a:off x="7980283" y="2521863"/>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Document GPO links and inheritance with network diagrams</a:t>
            </a:r>
            <a:endParaRPr lang="en-US" sz="1050" dirty="0"/>
          </a:p>
        </p:txBody>
      </p:sp>
      <p:sp>
        <p:nvSpPr>
          <p:cNvPr id="15" name="Text 11"/>
          <p:cNvSpPr/>
          <p:nvPr/>
        </p:nvSpPr>
        <p:spPr>
          <a:xfrm>
            <a:off x="7980283" y="2787848"/>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Configure password, lockout, and audit policies domain-wide</a:t>
            </a:r>
            <a:endParaRPr lang="en-US" sz="1050" dirty="0"/>
          </a:p>
        </p:txBody>
      </p:sp>
      <p:sp>
        <p:nvSpPr>
          <p:cNvPr id="16" name="Text 12"/>
          <p:cNvSpPr/>
          <p:nvPr/>
        </p:nvSpPr>
        <p:spPr>
          <a:xfrm>
            <a:off x="7980283" y="3053834"/>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Test policies with GPResult and GPUpdate commands</a:t>
            </a:r>
            <a:endParaRPr lang="en-US" sz="1050" dirty="0"/>
          </a:p>
        </p:txBody>
      </p:sp>
      <p:pic>
        <p:nvPicPr>
          <p:cNvPr id="17"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783" y="3544967"/>
            <a:ext cx="409337" cy="409337"/>
          </a:xfrm>
          <a:prstGeom prst="rect">
            <a:avLst/>
          </a:prstGeom>
        </p:spPr>
      </p:pic>
      <p:sp>
        <p:nvSpPr>
          <p:cNvPr id="18" name="Text 13"/>
          <p:cNvSpPr/>
          <p:nvPr/>
        </p:nvSpPr>
        <p:spPr>
          <a:xfrm>
            <a:off x="1125617" y="3660100"/>
            <a:ext cx="1937623" cy="213241"/>
          </a:xfrm>
          <a:prstGeom prst="rect">
            <a:avLst/>
          </a:prstGeom>
          <a:noFill/>
          <a:ln/>
        </p:spPr>
        <p:txBody>
          <a:bodyPr wrap="none" lIns="0" tIns="0" rIns="0" bIns="0" rtlCol="0" anchor="t"/>
          <a:lstStyle/>
          <a:p>
            <a:pPr marL="0" indent="0" algn="l">
              <a:lnSpc>
                <a:spcPts val="1650"/>
              </a:lnSpc>
              <a:buNone/>
            </a:pPr>
            <a:r>
              <a:rPr lang="en-US" sz="1300" dirty="0">
                <a:solidFill>
                  <a:srgbClr val="15213F"/>
                </a:solidFill>
                <a:latin typeface="Roboto Slab" pitchFamily="34" charset="0"/>
                <a:ea typeface="Roboto Slab" pitchFamily="34" charset="-122"/>
                <a:cs typeface="Roboto Slab" pitchFamily="34" charset="-120"/>
              </a:rPr>
              <a:t>Administrative Controls</a:t>
            </a:r>
            <a:endParaRPr lang="en-US" sz="1300" dirty="0"/>
          </a:p>
        </p:txBody>
      </p:sp>
      <p:sp>
        <p:nvSpPr>
          <p:cNvPr id="19" name="Text 14"/>
          <p:cNvSpPr/>
          <p:nvPr/>
        </p:nvSpPr>
        <p:spPr>
          <a:xfrm>
            <a:off x="1125617" y="3955137"/>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Rename and disable built-in Administrator account</a:t>
            </a:r>
            <a:endParaRPr lang="en-US" sz="1050" dirty="0"/>
          </a:p>
        </p:txBody>
      </p:sp>
      <p:sp>
        <p:nvSpPr>
          <p:cNvPr id="20" name="Text 15"/>
          <p:cNvSpPr/>
          <p:nvPr/>
        </p:nvSpPr>
        <p:spPr>
          <a:xfrm>
            <a:off x="1125617" y="4221123"/>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Enforce separate admin accounts for privileged operations</a:t>
            </a:r>
            <a:endParaRPr lang="en-US" sz="1050" dirty="0"/>
          </a:p>
        </p:txBody>
      </p:sp>
      <p:sp>
        <p:nvSpPr>
          <p:cNvPr id="21" name="Text 16"/>
          <p:cNvSpPr/>
          <p:nvPr/>
        </p:nvSpPr>
        <p:spPr>
          <a:xfrm>
            <a:off x="1125617" y="4487108"/>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Configure UAC with "Prompt for consent on secure desktop"</a:t>
            </a:r>
            <a:endParaRPr lang="en-US" sz="1050" dirty="0"/>
          </a:p>
        </p:txBody>
      </p:sp>
      <p:sp>
        <p:nvSpPr>
          <p:cNvPr id="22" name="Text 17"/>
          <p:cNvSpPr/>
          <p:nvPr/>
        </p:nvSpPr>
        <p:spPr>
          <a:xfrm>
            <a:off x="1125617" y="4753094"/>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Implement AppLocker for application control with audit mode testing</a:t>
            </a:r>
            <a:endParaRPr lang="en-US" sz="1050" dirty="0"/>
          </a:p>
        </p:txBody>
      </p:sp>
      <p:sp>
        <p:nvSpPr>
          <p:cNvPr id="23" name="Text 18"/>
          <p:cNvSpPr/>
          <p:nvPr/>
        </p:nvSpPr>
        <p:spPr>
          <a:xfrm>
            <a:off x="1125617" y="5019080"/>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Document all administrative access and maintain audit logs</a:t>
            </a:r>
            <a:endParaRPr lang="en-US" sz="1050" dirty="0"/>
          </a:p>
        </p:txBody>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00449" y="3544967"/>
            <a:ext cx="409337" cy="409337"/>
          </a:xfrm>
          <a:prstGeom prst="rect">
            <a:avLst/>
          </a:prstGeom>
        </p:spPr>
      </p:pic>
      <p:sp>
        <p:nvSpPr>
          <p:cNvPr id="25" name="Text 19"/>
          <p:cNvSpPr/>
          <p:nvPr/>
        </p:nvSpPr>
        <p:spPr>
          <a:xfrm>
            <a:off x="7980283" y="3660100"/>
            <a:ext cx="2313980" cy="213241"/>
          </a:xfrm>
          <a:prstGeom prst="rect">
            <a:avLst/>
          </a:prstGeom>
          <a:noFill/>
          <a:ln/>
        </p:spPr>
        <p:txBody>
          <a:bodyPr wrap="none" lIns="0" tIns="0" rIns="0" bIns="0" rtlCol="0" anchor="t"/>
          <a:lstStyle/>
          <a:p>
            <a:pPr marL="0" indent="0" algn="l">
              <a:lnSpc>
                <a:spcPts val="1650"/>
              </a:lnSpc>
              <a:buNone/>
            </a:pPr>
            <a:r>
              <a:rPr lang="en-US" sz="1300" dirty="0">
                <a:solidFill>
                  <a:srgbClr val="15213F"/>
                </a:solidFill>
                <a:latin typeface="Roboto Slab" pitchFamily="34" charset="0"/>
                <a:ea typeface="Roboto Slab" pitchFamily="34" charset="-122"/>
                <a:cs typeface="Roboto Slab" pitchFamily="34" charset="-120"/>
              </a:rPr>
              <a:t>Network Security Hardening</a:t>
            </a:r>
            <a:endParaRPr lang="en-US" sz="1300" dirty="0"/>
          </a:p>
        </p:txBody>
      </p:sp>
      <p:sp>
        <p:nvSpPr>
          <p:cNvPr id="26" name="Text 20"/>
          <p:cNvSpPr/>
          <p:nvPr/>
        </p:nvSpPr>
        <p:spPr>
          <a:xfrm>
            <a:off x="7980283" y="3955137"/>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Enable Windows Firewall on all profiles with documented exceptions</a:t>
            </a:r>
            <a:endParaRPr lang="en-US" sz="1050" dirty="0"/>
          </a:p>
        </p:txBody>
      </p:sp>
      <p:sp>
        <p:nvSpPr>
          <p:cNvPr id="27" name="Text 21"/>
          <p:cNvSpPr/>
          <p:nvPr/>
        </p:nvSpPr>
        <p:spPr>
          <a:xfrm>
            <a:off x="7980283" y="4221123"/>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Require SMB signing and disable SMBv1 protocol</a:t>
            </a:r>
            <a:endParaRPr lang="en-US" sz="1050" dirty="0"/>
          </a:p>
        </p:txBody>
      </p:sp>
      <p:sp>
        <p:nvSpPr>
          <p:cNvPr id="28" name="Text 22"/>
          <p:cNvSpPr/>
          <p:nvPr/>
        </p:nvSpPr>
        <p:spPr>
          <a:xfrm>
            <a:off x="7980283" y="4487108"/>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Configure LAN Manager authentication to NTLMv2 only</a:t>
            </a:r>
            <a:endParaRPr lang="en-US" sz="1050" dirty="0"/>
          </a:p>
        </p:txBody>
      </p:sp>
      <p:sp>
        <p:nvSpPr>
          <p:cNvPr id="29" name="Text 23"/>
          <p:cNvSpPr/>
          <p:nvPr/>
        </p:nvSpPr>
        <p:spPr>
          <a:xfrm>
            <a:off x="7980283" y="4753094"/>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Block anonymous enumeration and null sessions</a:t>
            </a:r>
            <a:endParaRPr lang="en-US" sz="1050" dirty="0"/>
          </a:p>
        </p:txBody>
      </p:sp>
      <p:sp>
        <p:nvSpPr>
          <p:cNvPr id="30" name="Text 24"/>
          <p:cNvSpPr/>
          <p:nvPr/>
        </p:nvSpPr>
        <p:spPr>
          <a:xfrm>
            <a:off x="7980283" y="5019080"/>
            <a:ext cx="6104334" cy="2182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Implement IPsec for sensitive network segments</a:t>
            </a:r>
            <a:endParaRPr lang="en-US" sz="1050" dirty="0"/>
          </a:p>
        </p:txBody>
      </p:sp>
      <p:sp>
        <p:nvSpPr>
          <p:cNvPr id="31" name="Shape 25"/>
          <p:cNvSpPr/>
          <p:nvPr/>
        </p:nvSpPr>
        <p:spPr>
          <a:xfrm>
            <a:off x="545783" y="5458962"/>
            <a:ext cx="13538835" cy="24646"/>
          </a:xfrm>
          <a:prstGeom prst="rect">
            <a:avLst/>
          </a:prstGeom>
          <a:solidFill>
            <a:srgbClr val="15213F">
              <a:alpha val="50000"/>
            </a:srgbClr>
          </a:solidFill>
          <a:ln/>
        </p:spPr>
      </p:sp>
      <p:sp>
        <p:nvSpPr>
          <p:cNvPr id="32" name="Text 26"/>
          <p:cNvSpPr/>
          <p:nvPr/>
        </p:nvSpPr>
        <p:spPr>
          <a:xfrm>
            <a:off x="545783" y="5688211"/>
            <a:ext cx="4436388" cy="255746"/>
          </a:xfrm>
          <a:prstGeom prst="rect">
            <a:avLst/>
          </a:prstGeom>
          <a:noFill/>
          <a:ln/>
        </p:spPr>
        <p:txBody>
          <a:bodyPr wrap="none" lIns="0" tIns="0" rIns="0" bIns="0" rtlCol="0" anchor="t"/>
          <a:lstStyle/>
          <a:p>
            <a:pPr marL="0" indent="0" algn="l">
              <a:lnSpc>
                <a:spcPts val="2000"/>
              </a:lnSpc>
              <a:buNone/>
            </a:pPr>
            <a:r>
              <a:rPr lang="en-US" sz="1600" dirty="0">
                <a:solidFill>
                  <a:srgbClr val="3257B8"/>
                </a:solidFill>
                <a:latin typeface="Roboto Slab" pitchFamily="34" charset="0"/>
                <a:ea typeface="Roboto Slab" pitchFamily="34" charset="-122"/>
                <a:cs typeface="Roboto Slab" pitchFamily="34" charset="-120"/>
              </a:rPr>
              <a:t>Next Steps: Continuous Security Improvement</a:t>
            </a:r>
            <a:endParaRPr lang="en-US" sz="1600" dirty="0"/>
          </a:p>
        </p:txBody>
      </p:sp>
      <p:sp>
        <p:nvSpPr>
          <p:cNvPr id="33" name="Text 27"/>
          <p:cNvSpPr/>
          <p:nvPr/>
        </p:nvSpPr>
        <p:spPr>
          <a:xfrm>
            <a:off x="545783" y="6148626"/>
            <a:ext cx="13538835" cy="436483"/>
          </a:xfrm>
          <a:prstGeom prst="rect">
            <a:avLst/>
          </a:prstGeom>
          <a:noFill/>
          <a:ln/>
        </p:spPr>
        <p:txBody>
          <a:bodyPr wrap="square" lIns="0" tIns="0" rIns="0" bIns="0" rtlCol="0" anchor="t"/>
          <a:lstStyle/>
          <a:p>
            <a:pPr marL="0" indent="0" algn="l">
              <a:lnSpc>
                <a:spcPts val="1700"/>
              </a:lnSpc>
              <a:buNone/>
            </a:pPr>
            <a:r>
              <a:rPr lang="en-US" sz="1050" dirty="0">
                <a:solidFill>
                  <a:srgbClr val="15213F"/>
                </a:solidFill>
                <a:latin typeface="Roboto" pitchFamily="34" charset="0"/>
                <a:ea typeface="Roboto" pitchFamily="34" charset="-122"/>
                <a:cs typeface="Roboto" pitchFamily="34" charset="-120"/>
              </a:rPr>
              <a:t>Security is not a one-time implementation but an ongoing process. Establish regular review cycles, maintain documentation, monitor security events, and stay informed about emerging threats and vulnerabilities. Test your configurations regularly through security assessments and penetration testing. Most importantly, train your users - the human element remains both the strongest and weakest link in any security strategy.</a:t>
            </a:r>
            <a:endParaRPr lang="en-US" sz="1050" dirty="0"/>
          </a:p>
        </p:txBody>
      </p:sp>
      <p:sp>
        <p:nvSpPr>
          <p:cNvPr id="34" name="Text 28"/>
          <p:cNvSpPr/>
          <p:nvPr/>
        </p:nvSpPr>
        <p:spPr>
          <a:xfrm>
            <a:off x="750451" y="6892052"/>
            <a:ext cx="13334167" cy="218242"/>
          </a:xfrm>
          <a:prstGeom prst="rect">
            <a:avLst/>
          </a:prstGeom>
          <a:noFill/>
          <a:ln/>
        </p:spPr>
        <p:txBody>
          <a:bodyPr wrap="none" lIns="0" tIns="0" rIns="0" bIns="0" rtlCol="0" anchor="t"/>
          <a:lstStyle/>
          <a:p>
            <a:pPr marL="0" indent="0" algn="l">
              <a:lnSpc>
                <a:spcPts val="1700"/>
              </a:lnSpc>
              <a:buNone/>
            </a:pPr>
            <a:r>
              <a:rPr lang="en-US" sz="1050" b="1" dirty="0">
                <a:solidFill>
                  <a:srgbClr val="15213F"/>
                </a:solidFill>
                <a:latin typeface="Roboto" pitchFamily="34" charset="0"/>
                <a:ea typeface="Roboto" pitchFamily="34" charset="-122"/>
                <a:cs typeface="Roboto" pitchFamily="34" charset="-120"/>
              </a:rPr>
              <a:t>"Security is a process, not a product."</a:t>
            </a:r>
            <a:r>
              <a:rPr lang="en-US" sz="1050" dirty="0">
                <a:solidFill>
                  <a:srgbClr val="15213F"/>
                </a:solidFill>
                <a:latin typeface="Roboto" pitchFamily="34" charset="0"/>
                <a:ea typeface="Roboto" pitchFamily="34" charset="-122"/>
                <a:cs typeface="Roboto" pitchFamily="34" charset="-120"/>
              </a:rPr>
              <a:t> – Bruce Schneier</a:t>
            </a:r>
            <a:endParaRPr lang="en-US" sz="1050" dirty="0"/>
          </a:p>
        </p:txBody>
      </p:sp>
      <p:sp>
        <p:nvSpPr>
          <p:cNvPr id="35" name="Text 29"/>
          <p:cNvSpPr/>
          <p:nvPr/>
        </p:nvSpPr>
        <p:spPr>
          <a:xfrm>
            <a:off x="750451" y="7263765"/>
            <a:ext cx="13334167" cy="436483"/>
          </a:xfrm>
          <a:prstGeom prst="rect">
            <a:avLst/>
          </a:prstGeom>
          <a:noFill/>
          <a:ln/>
        </p:spPr>
        <p:txBody>
          <a:bodyPr wrap="square" lIns="0" tIns="0" rIns="0" bIns="0" rtlCol="0" anchor="t"/>
          <a:lstStyle/>
          <a:p>
            <a:pPr marL="0" indent="0" algn="l">
              <a:lnSpc>
                <a:spcPts val="1700"/>
              </a:lnSpc>
              <a:buNone/>
            </a:pPr>
            <a:r>
              <a:rPr lang="en-US" sz="1050" dirty="0">
                <a:solidFill>
                  <a:srgbClr val="15213F"/>
                </a:solidFill>
                <a:latin typeface="Roboto" pitchFamily="34" charset="0"/>
                <a:ea typeface="Roboto" pitchFamily="34" charset="-122"/>
                <a:cs typeface="Roboto" pitchFamily="34" charset="-120"/>
              </a:rPr>
              <a:t>Apply the principles learned in this course systematically, document your implementations thoroughly, and continuously validate that your security controls are functioning as intended. Your organization's security posture depends on the rigor and consistency of your Windows security policy implementation.</a:t>
            </a:r>
            <a:endParaRPr lang="en-US" sz="1050" dirty="0"/>
          </a:p>
        </p:txBody>
      </p:sp>
      <p:sp>
        <p:nvSpPr>
          <p:cNvPr id="36" name="Shape 30"/>
          <p:cNvSpPr/>
          <p:nvPr/>
        </p:nvSpPr>
        <p:spPr>
          <a:xfrm>
            <a:off x="545783" y="6738580"/>
            <a:ext cx="15240" cy="1115139"/>
          </a:xfrm>
          <a:prstGeom prst="rect">
            <a:avLst/>
          </a:prstGeom>
          <a:solidFill>
            <a:srgbClr val="3257B8"/>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2711" y="503753"/>
            <a:ext cx="8226981" cy="457914"/>
          </a:xfrm>
          <a:prstGeom prst="rect">
            <a:avLst/>
          </a:prstGeom>
          <a:noFill/>
          <a:ln/>
        </p:spPr>
        <p:txBody>
          <a:bodyPr wrap="none" lIns="0" tIns="0" rIns="0" bIns="0" rtlCol="0" anchor="t"/>
          <a:lstStyle/>
          <a:p>
            <a:pPr marL="0" indent="0" algn="l">
              <a:lnSpc>
                <a:spcPts val="3600"/>
              </a:lnSpc>
              <a:buNone/>
            </a:pPr>
            <a:r>
              <a:rPr lang="en-US" sz="2850" dirty="0">
                <a:solidFill>
                  <a:srgbClr val="3257B8"/>
                </a:solidFill>
                <a:latin typeface="Roboto Slab" pitchFamily="34" charset="0"/>
                <a:ea typeface="Roboto Slab" pitchFamily="34" charset="-122"/>
                <a:cs typeface="Roboto Slab" pitchFamily="34" charset="-120"/>
              </a:rPr>
              <a:t>Understanding Security Templates in Windows</a:t>
            </a:r>
            <a:endParaRPr lang="en-US" sz="2850" dirty="0"/>
          </a:p>
        </p:txBody>
      </p:sp>
      <p:sp>
        <p:nvSpPr>
          <p:cNvPr id="3" name="Text 1"/>
          <p:cNvSpPr/>
          <p:nvPr/>
        </p:nvSpPr>
        <p:spPr>
          <a:xfrm>
            <a:off x="732711" y="1401247"/>
            <a:ext cx="7720132" cy="1172528"/>
          </a:xfrm>
          <a:prstGeom prst="rect">
            <a:avLst/>
          </a:prstGeom>
          <a:noFill/>
          <a:ln/>
        </p:spPr>
        <p:txBody>
          <a:bodyPr wrap="square" lIns="0" tIns="0" rIns="0" bIns="0" rtlCol="0" anchor="t"/>
          <a:lstStyle/>
          <a:p>
            <a:pPr marL="0" indent="0" algn="l">
              <a:lnSpc>
                <a:spcPts val="2300"/>
              </a:lnSpc>
              <a:buNone/>
            </a:pPr>
            <a:r>
              <a:rPr lang="en-US" sz="1400" dirty="0">
                <a:solidFill>
                  <a:srgbClr val="15213F"/>
                </a:solidFill>
                <a:latin typeface="Roboto" pitchFamily="34" charset="0"/>
                <a:ea typeface="Roboto" pitchFamily="34" charset="-122"/>
                <a:cs typeface="Roboto" pitchFamily="34" charset="-120"/>
              </a:rPr>
              <a:t>Security templates are text-based configuration files (.inf format) that define security settings for Windows systems. They provide a standardized way to configure and deploy security policies across multiple computers, ensuring consistency and compliance with organizational security standards.</a:t>
            </a:r>
            <a:endParaRPr lang="en-US" sz="1400" dirty="0"/>
          </a:p>
        </p:txBody>
      </p:sp>
      <p:sp>
        <p:nvSpPr>
          <p:cNvPr id="4" name="Text 2"/>
          <p:cNvSpPr/>
          <p:nvPr/>
        </p:nvSpPr>
        <p:spPr>
          <a:xfrm>
            <a:off x="732711" y="2738557"/>
            <a:ext cx="7720132" cy="293132"/>
          </a:xfrm>
          <a:prstGeom prst="rect">
            <a:avLst/>
          </a:prstGeom>
          <a:noFill/>
          <a:ln/>
        </p:spPr>
        <p:txBody>
          <a:bodyPr wrap="none" lIns="0" tIns="0" rIns="0" bIns="0" rtlCol="0" anchor="t"/>
          <a:lstStyle/>
          <a:p>
            <a:pPr marL="0" indent="0" algn="l">
              <a:lnSpc>
                <a:spcPts val="2300"/>
              </a:lnSpc>
              <a:buNone/>
            </a:pPr>
            <a:r>
              <a:rPr lang="en-US" sz="1400" b="1" dirty="0">
                <a:solidFill>
                  <a:srgbClr val="15213F"/>
                </a:solidFill>
                <a:latin typeface="Roboto" pitchFamily="34" charset="0"/>
                <a:ea typeface="Roboto" pitchFamily="34" charset="-122"/>
                <a:cs typeface="Roboto" pitchFamily="34" charset="-120"/>
              </a:rPr>
              <a:t>Key Components of Security Templates:</a:t>
            </a:r>
            <a:endParaRPr lang="en-US" sz="1400" dirty="0"/>
          </a:p>
        </p:txBody>
      </p:sp>
      <p:sp>
        <p:nvSpPr>
          <p:cNvPr id="5" name="Text 3"/>
          <p:cNvSpPr/>
          <p:nvPr/>
        </p:nvSpPr>
        <p:spPr>
          <a:xfrm>
            <a:off x="732711" y="3196471"/>
            <a:ext cx="7720132" cy="586264"/>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15213F"/>
                </a:solidFill>
                <a:latin typeface="Roboto" pitchFamily="34" charset="0"/>
                <a:ea typeface="Roboto" pitchFamily="34" charset="-122"/>
                <a:cs typeface="Roboto" pitchFamily="34" charset="-120"/>
              </a:rPr>
              <a:t>Account Policies:</a:t>
            </a:r>
            <a:r>
              <a:rPr lang="en-US" sz="1400" dirty="0">
                <a:solidFill>
                  <a:srgbClr val="15213F"/>
                </a:solidFill>
                <a:latin typeface="Roboto" pitchFamily="34" charset="0"/>
                <a:ea typeface="Roboto" pitchFamily="34" charset="-122"/>
                <a:cs typeface="Roboto" pitchFamily="34" charset="-120"/>
              </a:rPr>
              <a:t> Password policy, account lockout policy, and Kerberos policy settings that govern authentication mechanisms</a:t>
            </a:r>
            <a:endParaRPr lang="en-US" sz="1400" dirty="0"/>
          </a:p>
        </p:txBody>
      </p:sp>
      <p:sp>
        <p:nvSpPr>
          <p:cNvPr id="6" name="Text 4"/>
          <p:cNvSpPr/>
          <p:nvPr/>
        </p:nvSpPr>
        <p:spPr>
          <a:xfrm>
            <a:off x="732711" y="3846790"/>
            <a:ext cx="7720132" cy="586264"/>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15213F"/>
                </a:solidFill>
                <a:latin typeface="Roboto" pitchFamily="34" charset="0"/>
                <a:ea typeface="Roboto" pitchFamily="34" charset="-122"/>
                <a:cs typeface="Roboto" pitchFamily="34" charset="-120"/>
              </a:rPr>
              <a:t>Local Policies:</a:t>
            </a:r>
            <a:r>
              <a:rPr lang="en-US" sz="1400" dirty="0">
                <a:solidFill>
                  <a:srgbClr val="15213F"/>
                </a:solidFill>
                <a:latin typeface="Roboto" pitchFamily="34" charset="0"/>
                <a:ea typeface="Roboto" pitchFamily="34" charset="-122"/>
                <a:cs typeface="Roboto" pitchFamily="34" charset="-120"/>
              </a:rPr>
              <a:t> Audit policy, user rights assignment, and security options that control system behavior and access</a:t>
            </a:r>
            <a:endParaRPr lang="en-US" sz="1400" dirty="0"/>
          </a:p>
        </p:txBody>
      </p:sp>
      <p:sp>
        <p:nvSpPr>
          <p:cNvPr id="7" name="Text 5"/>
          <p:cNvSpPr/>
          <p:nvPr/>
        </p:nvSpPr>
        <p:spPr>
          <a:xfrm>
            <a:off x="732711" y="4497110"/>
            <a:ext cx="7720132" cy="586264"/>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15213F"/>
                </a:solidFill>
                <a:latin typeface="Roboto" pitchFamily="34" charset="0"/>
                <a:ea typeface="Roboto" pitchFamily="34" charset="-122"/>
                <a:cs typeface="Roboto" pitchFamily="34" charset="-120"/>
              </a:rPr>
              <a:t>Event Log Settings:</a:t>
            </a:r>
            <a:r>
              <a:rPr lang="en-US" sz="1400" dirty="0">
                <a:solidFill>
                  <a:srgbClr val="15213F"/>
                </a:solidFill>
                <a:latin typeface="Roboto" pitchFamily="34" charset="0"/>
                <a:ea typeface="Roboto" pitchFamily="34" charset="-122"/>
                <a:cs typeface="Roboto" pitchFamily="34" charset="-120"/>
              </a:rPr>
              <a:t> Configuration for Application, Security, and System event logs including size and retention policies</a:t>
            </a:r>
            <a:endParaRPr lang="en-US" sz="1400" dirty="0"/>
          </a:p>
        </p:txBody>
      </p:sp>
      <p:sp>
        <p:nvSpPr>
          <p:cNvPr id="8" name="Text 6"/>
          <p:cNvSpPr/>
          <p:nvPr/>
        </p:nvSpPr>
        <p:spPr>
          <a:xfrm>
            <a:off x="732711" y="5147429"/>
            <a:ext cx="7720132" cy="586264"/>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15213F"/>
                </a:solidFill>
                <a:latin typeface="Roboto" pitchFamily="34" charset="0"/>
                <a:ea typeface="Roboto" pitchFamily="34" charset="-122"/>
                <a:cs typeface="Roboto" pitchFamily="34" charset="-120"/>
              </a:rPr>
              <a:t>Restricted Groups:</a:t>
            </a:r>
            <a:r>
              <a:rPr lang="en-US" sz="1400" dirty="0">
                <a:solidFill>
                  <a:srgbClr val="15213F"/>
                </a:solidFill>
                <a:latin typeface="Roboto" pitchFamily="34" charset="0"/>
                <a:ea typeface="Roboto" pitchFamily="34" charset="-122"/>
                <a:cs typeface="Roboto" pitchFamily="34" charset="-120"/>
              </a:rPr>
              <a:t> Membership control for sensitive security groups like Administrators and Backup Operators</a:t>
            </a:r>
            <a:endParaRPr lang="en-US" sz="1400" dirty="0"/>
          </a:p>
        </p:txBody>
      </p:sp>
      <p:sp>
        <p:nvSpPr>
          <p:cNvPr id="9" name="Text 7"/>
          <p:cNvSpPr/>
          <p:nvPr/>
        </p:nvSpPr>
        <p:spPr>
          <a:xfrm>
            <a:off x="732711" y="5797748"/>
            <a:ext cx="7720132" cy="293132"/>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15213F"/>
                </a:solidFill>
                <a:latin typeface="Roboto" pitchFamily="34" charset="0"/>
                <a:ea typeface="Roboto" pitchFamily="34" charset="-122"/>
                <a:cs typeface="Roboto" pitchFamily="34" charset="-120"/>
              </a:rPr>
              <a:t>System Services:</a:t>
            </a:r>
            <a:r>
              <a:rPr lang="en-US" sz="1400" dirty="0">
                <a:solidFill>
                  <a:srgbClr val="15213F"/>
                </a:solidFill>
                <a:latin typeface="Roboto" pitchFamily="34" charset="0"/>
                <a:ea typeface="Roboto" pitchFamily="34" charset="-122"/>
                <a:cs typeface="Roboto" pitchFamily="34" charset="-120"/>
              </a:rPr>
              <a:t> Startup configuration and permissions for Windows services</a:t>
            </a:r>
            <a:endParaRPr lang="en-US" sz="1400" dirty="0"/>
          </a:p>
        </p:txBody>
      </p:sp>
      <p:sp>
        <p:nvSpPr>
          <p:cNvPr id="10" name="Text 8"/>
          <p:cNvSpPr/>
          <p:nvPr/>
        </p:nvSpPr>
        <p:spPr>
          <a:xfrm>
            <a:off x="732711" y="6154936"/>
            <a:ext cx="7720132" cy="293132"/>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15213F"/>
                </a:solidFill>
                <a:latin typeface="Roboto" pitchFamily="34" charset="0"/>
                <a:ea typeface="Roboto" pitchFamily="34" charset="-122"/>
                <a:cs typeface="Roboto" pitchFamily="34" charset="-120"/>
              </a:rPr>
              <a:t>Registry Permissions:</a:t>
            </a:r>
            <a:r>
              <a:rPr lang="en-US" sz="1400" dirty="0">
                <a:solidFill>
                  <a:srgbClr val="15213F"/>
                </a:solidFill>
                <a:latin typeface="Roboto" pitchFamily="34" charset="0"/>
                <a:ea typeface="Roboto" pitchFamily="34" charset="-122"/>
                <a:cs typeface="Roboto" pitchFamily="34" charset="-120"/>
              </a:rPr>
              <a:t> Access control lists for critical registry keys</a:t>
            </a:r>
            <a:endParaRPr lang="en-US" sz="1400" dirty="0"/>
          </a:p>
        </p:txBody>
      </p:sp>
      <p:sp>
        <p:nvSpPr>
          <p:cNvPr id="11" name="Text 9"/>
          <p:cNvSpPr/>
          <p:nvPr/>
        </p:nvSpPr>
        <p:spPr>
          <a:xfrm>
            <a:off x="732711" y="6512123"/>
            <a:ext cx="7720132" cy="293132"/>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15213F"/>
                </a:solidFill>
                <a:latin typeface="Roboto" pitchFamily="34" charset="0"/>
                <a:ea typeface="Roboto" pitchFamily="34" charset="-122"/>
                <a:cs typeface="Roboto" pitchFamily="34" charset="-120"/>
              </a:rPr>
              <a:t>File System Permissions:</a:t>
            </a:r>
            <a:r>
              <a:rPr lang="en-US" sz="1400" dirty="0">
                <a:solidFill>
                  <a:srgbClr val="15213F"/>
                </a:solidFill>
                <a:latin typeface="Roboto" pitchFamily="34" charset="0"/>
                <a:ea typeface="Roboto" pitchFamily="34" charset="-122"/>
                <a:cs typeface="Roboto" pitchFamily="34" charset="-120"/>
              </a:rPr>
              <a:t> NTFS permissions for folders and files</a:t>
            </a:r>
            <a:endParaRPr lang="en-US" sz="1400" dirty="0"/>
          </a:p>
        </p:txBody>
      </p:sp>
      <p:sp>
        <p:nvSpPr>
          <p:cNvPr id="12" name="Text 10"/>
          <p:cNvSpPr/>
          <p:nvPr/>
        </p:nvSpPr>
        <p:spPr>
          <a:xfrm>
            <a:off x="732711" y="6970038"/>
            <a:ext cx="7720132" cy="593884"/>
          </a:xfrm>
          <a:prstGeom prst="rect">
            <a:avLst/>
          </a:prstGeom>
          <a:noFill/>
          <a:ln/>
        </p:spPr>
        <p:txBody>
          <a:bodyPr wrap="square" lIns="0" tIns="0" rIns="0" bIns="0" rtlCol="0" anchor="t"/>
          <a:lstStyle/>
          <a:p>
            <a:pPr marL="0" indent="0" algn="l">
              <a:lnSpc>
                <a:spcPts val="2300"/>
              </a:lnSpc>
              <a:buNone/>
            </a:pPr>
            <a:r>
              <a:rPr lang="en-US" sz="1400" dirty="0">
                <a:solidFill>
                  <a:srgbClr val="15213F"/>
                </a:solidFill>
                <a:latin typeface="Roboto" pitchFamily="34" charset="0"/>
                <a:ea typeface="Roboto" pitchFamily="34" charset="-122"/>
                <a:cs typeface="Roboto" pitchFamily="34" charset="-120"/>
              </a:rPr>
              <a:t>Templates are stored in </a:t>
            </a:r>
            <a:r>
              <a:rPr lang="en-US" sz="1400" dirty="0">
                <a:solidFill>
                  <a:srgbClr val="15213F"/>
                </a:solidFill>
                <a:highlight>
                  <a:srgbClr val="EEEFF1"/>
                </a:highlight>
                <a:latin typeface="Consolas" pitchFamily="34" charset="0"/>
                <a:ea typeface="Consolas" pitchFamily="34" charset="-122"/>
                <a:cs typeface="Consolas" pitchFamily="34" charset="-120"/>
              </a:rPr>
              <a:t>%SystemRoot%\Security\Templates</a:t>
            </a:r>
            <a:r>
              <a:rPr lang="en-US" sz="1400" dirty="0">
                <a:solidFill>
                  <a:srgbClr val="15213F"/>
                </a:solidFill>
                <a:latin typeface="Roboto" pitchFamily="34" charset="0"/>
                <a:ea typeface="Roboto" pitchFamily="34" charset="-122"/>
                <a:cs typeface="Roboto" pitchFamily="34" charset="-120"/>
              </a:rPr>
              <a:t> by default and can be created, modified, or imported using various administrative tools.</a:t>
            </a:r>
            <a:endParaRPr lang="en-US" sz="1400" dirty="0"/>
          </a:p>
        </p:txBody>
      </p:sp>
      <p:pic>
        <p:nvPicPr>
          <p:cNvPr id="13" name="Image 0" descr="preencoded.png"/>
          <p:cNvPicPr>
            <a:picLocks noChangeAspect="1"/>
          </p:cNvPicPr>
          <p:nvPr/>
        </p:nvPicPr>
        <p:blipFill>
          <a:blip r:embed="rId3"/>
          <a:stretch>
            <a:fillRect/>
          </a:stretch>
        </p:blipFill>
        <p:spPr>
          <a:xfrm>
            <a:off x="8907423" y="1442561"/>
            <a:ext cx="4997768" cy="3535918"/>
          </a:xfrm>
          <a:prstGeom prst="rect">
            <a:avLst/>
          </a:prstGeom>
        </p:spPr>
      </p:pic>
      <p:sp>
        <p:nvSpPr>
          <p:cNvPr id="14" name="Shape 11"/>
          <p:cNvSpPr/>
          <p:nvPr/>
        </p:nvSpPr>
        <p:spPr>
          <a:xfrm>
            <a:off x="8907423" y="5184577"/>
            <a:ext cx="4997768" cy="1657707"/>
          </a:xfrm>
          <a:prstGeom prst="roundRect">
            <a:avLst>
              <a:gd name="adj" fmla="val 1658"/>
            </a:avLst>
          </a:prstGeom>
          <a:solidFill>
            <a:srgbClr val="C3CFEF"/>
          </a:solidFill>
          <a:ln/>
        </p:spPr>
      </p:sp>
      <p:pic>
        <p:nvPicPr>
          <p:cNvPr id="15" name="Image 1" descr="preencoded.png"/>
          <p:cNvPicPr>
            <a:picLocks noChangeAspect="1"/>
          </p:cNvPicPr>
          <p:nvPr/>
        </p:nvPicPr>
        <p:blipFill>
          <a:blip r:embed="rId4"/>
          <a:stretch>
            <a:fillRect/>
          </a:stretch>
        </p:blipFill>
        <p:spPr>
          <a:xfrm>
            <a:off x="9090541" y="5458897"/>
            <a:ext cx="228957" cy="183118"/>
          </a:xfrm>
          <a:prstGeom prst="rect">
            <a:avLst/>
          </a:prstGeom>
        </p:spPr>
      </p:pic>
      <p:sp>
        <p:nvSpPr>
          <p:cNvPr id="16" name="Text 12"/>
          <p:cNvSpPr/>
          <p:nvPr/>
        </p:nvSpPr>
        <p:spPr>
          <a:xfrm>
            <a:off x="9502616" y="5413415"/>
            <a:ext cx="4219456" cy="1172528"/>
          </a:xfrm>
          <a:prstGeom prst="rect">
            <a:avLst/>
          </a:prstGeom>
          <a:noFill/>
          <a:ln/>
        </p:spPr>
        <p:txBody>
          <a:bodyPr wrap="square" lIns="0" tIns="0" rIns="0" bIns="0" rtlCol="0" anchor="t"/>
          <a:lstStyle/>
          <a:p>
            <a:pPr marL="0" indent="0" algn="l">
              <a:lnSpc>
                <a:spcPts val="2300"/>
              </a:lnSpc>
              <a:buNone/>
            </a:pPr>
            <a:r>
              <a:rPr lang="en-US" sz="1400" b="1" dirty="0">
                <a:solidFill>
                  <a:srgbClr val="000000"/>
                </a:solidFill>
                <a:latin typeface="Roboto" pitchFamily="34" charset="0"/>
                <a:ea typeface="Roboto" pitchFamily="34" charset="-122"/>
                <a:cs typeface="Roboto" pitchFamily="34" charset="-120"/>
              </a:rPr>
              <a:t>Pro Tip:</a:t>
            </a:r>
            <a:r>
              <a:rPr lang="en-US" sz="1400" dirty="0">
                <a:solidFill>
                  <a:srgbClr val="000000"/>
                </a:solidFill>
                <a:latin typeface="Roboto" pitchFamily="34" charset="0"/>
                <a:ea typeface="Roboto" pitchFamily="34" charset="-122"/>
                <a:cs typeface="Roboto" pitchFamily="34" charset="-120"/>
              </a:rPr>
              <a:t> Always test security templates in a non-production environment first. Incorrect configurations can lock out administrators or disrupt critical services.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1391" y="571976"/>
            <a:ext cx="6636187" cy="407194"/>
          </a:xfrm>
          <a:prstGeom prst="rect">
            <a:avLst/>
          </a:prstGeom>
          <a:noFill/>
          <a:ln/>
        </p:spPr>
        <p:txBody>
          <a:bodyPr wrap="none" lIns="0" tIns="0" rIns="0" bIns="0" rtlCol="0" anchor="t"/>
          <a:lstStyle/>
          <a:p>
            <a:pPr marL="0" indent="0" algn="l">
              <a:lnSpc>
                <a:spcPts val="3200"/>
              </a:lnSpc>
              <a:buNone/>
            </a:pPr>
            <a:r>
              <a:rPr lang="en-US" sz="2550" dirty="0">
                <a:solidFill>
                  <a:srgbClr val="3257B8"/>
                </a:solidFill>
                <a:latin typeface="Roboto Slab" pitchFamily="34" charset="0"/>
                <a:ea typeface="Roboto Slab" pitchFamily="34" charset="-122"/>
                <a:cs typeface="Roboto Slab" pitchFamily="34" charset="-120"/>
              </a:rPr>
              <a:t>Working with Pre-Built Security Templates</a:t>
            </a:r>
            <a:endParaRPr lang="en-US" sz="2550" dirty="0"/>
          </a:p>
        </p:txBody>
      </p:sp>
      <p:sp>
        <p:nvSpPr>
          <p:cNvPr id="3" name="Text 1"/>
          <p:cNvSpPr/>
          <p:nvPr/>
        </p:nvSpPr>
        <p:spPr>
          <a:xfrm>
            <a:off x="651391" y="1304806"/>
            <a:ext cx="13327618" cy="521017"/>
          </a:xfrm>
          <a:prstGeom prst="rect">
            <a:avLst/>
          </a:prstGeom>
          <a:noFill/>
          <a:ln/>
        </p:spPr>
        <p:txBody>
          <a:bodyPr wrap="square" lIns="0" tIns="0" rIns="0" bIns="0" rtlCol="0" anchor="t"/>
          <a:lstStyle/>
          <a:p>
            <a:pPr marL="0" indent="0" algn="l">
              <a:lnSpc>
                <a:spcPts val="2050"/>
              </a:lnSpc>
              <a:buNone/>
            </a:pPr>
            <a:r>
              <a:rPr lang="en-US" sz="1250" dirty="0">
                <a:solidFill>
                  <a:srgbClr val="15213F"/>
                </a:solidFill>
                <a:latin typeface="Roboto" pitchFamily="34" charset="0"/>
                <a:ea typeface="Roboto" pitchFamily="34" charset="-122"/>
                <a:cs typeface="Roboto" pitchFamily="34" charset="-120"/>
              </a:rPr>
              <a:t>Windows Server includes several pre-configured security templates designed for different security levels and scenarios. Understanding these templates is essential before creating custom configurations.</a:t>
            </a:r>
            <a:endParaRPr lang="en-US" sz="1250" dirty="0"/>
          </a:p>
        </p:txBody>
      </p:sp>
      <p:sp>
        <p:nvSpPr>
          <p:cNvPr id="4" name="Shape 2"/>
          <p:cNvSpPr/>
          <p:nvPr/>
        </p:nvSpPr>
        <p:spPr>
          <a:xfrm>
            <a:off x="651391" y="2008942"/>
            <a:ext cx="13327618" cy="983813"/>
          </a:xfrm>
          <a:prstGeom prst="roundRect">
            <a:avLst>
              <a:gd name="adj" fmla="val 2483"/>
            </a:avLst>
          </a:prstGeom>
          <a:solidFill>
            <a:srgbClr val="FBFCFE"/>
          </a:solidFill>
          <a:ln w="22860">
            <a:solidFill>
              <a:srgbClr val="CFD2D8"/>
            </a:solidFill>
            <a:prstDash val="solid"/>
          </a:ln>
        </p:spPr>
      </p:sp>
      <p:sp>
        <p:nvSpPr>
          <p:cNvPr id="5" name="Shape 3"/>
          <p:cNvSpPr/>
          <p:nvPr/>
        </p:nvSpPr>
        <p:spPr>
          <a:xfrm>
            <a:off x="674251" y="2031802"/>
            <a:ext cx="651391" cy="938093"/>
          </a:xfrm>
          <a:prstGeom prst="rect">
            <a:avLst/>
          </a:prstGeom>
          <a:solidFill>
            <a:srgbClr val="E9ECF2"/>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7848" y="2378631"/>
            <a:ext cx="244197" cy="244197"/>
          </a:xfrm>
          <a:prstGeom prst="rect">
            <a:avLst/>
          </a:prstGeom>
        </p:spPr>
      </p:pic>
      <p:sp>
        <p:nvSpPr>
          <p:cNvPr id="7" name="Text 4"/>
          <p:cNvSpPr/>
          <p:nvPr/>
        </p:nvSpPr>
        <p:spPr>
          <a:xfrm>
            <a:off x="1488400" y="2194560"/>
            <a:ext cx="2035850" cy="254437"/>
          </a:xfrm>
          <a:prstGeom prst="rect">
            <a:avLst/>
          </a:prstGeom>
          <a:noFill/>
          <a:ln/>
        </p:spPr>
        <p:txBody>
          <a:bodyPr wrap="none" lIns="0" tIns="0" rIns="0" bIns="0" rtlCol="0" anchor="t"/>
          <a:lstStyle/>
          <a:p>
            <a:pPr marL="0" indent="0" algn="l">
              <a:lnSpc>
                <a:spcPts val="2000"/>
              </a:lnSpc>
              <a:buNone/>
            </a:pPr>
            <a:r>
              <a:rPr lang="en-US" sz="1600" dirty="0">
                <a:solidFill>
                  <a:srgbClr val="15213F"/>
                </a:solidFill>
                <a:latin typeface="Roboto Slab" pitchFamily="34" charset="0"/>
                <a:ea typeface="Roboto Slab" pitchFamily="34" charset="-122"/>
                <a:cs typeface="Roboto Slab" pitchFamily="34" charset="-120"/>
              </a:rPr>
              <a:t>Setup security.inf</a:t>
            </a:r>
            <a:endParaRPr lang="en-US" sz="1600" dirty="0"/>
          </a:p>
        </p:txBody>
      </p:sp>
      <p:sp>
        <p:nvSpPr>
          <p:cNvPr id="8" name="Text 5"/>
          <p:cNvSpPr/>
          <p:nvPr/>
        </p:nvSpPr>
        <p:spPr>
          <a:xfrm>
            <a:off x="1488400" y="2546628"/>
            <a:ext cx="12304990" cy="260509"/>
          </a:xfrm>
          <a:prstGeom prst="rect">
            <a:avLst/>
          </a:prstGeom>
          <a:noFill/>
          <a:ln/>
        </p:spPr>
        <p:txBody>
          <a:bodyPr wrap="none" lIns="0" tIns="0" rIns="0" bIns="0" rtlCol="0" anchor="t"/>
          <a:lstStyle/>
          <a:p>
            <a:pPr marL="0" indent="0" algn="l">
              <a:lnSpc>
                <a:spcPts val="2050"/>
              </a:lnSpc>
              <a:buNone/>
            </a:pPr>
            <a:r>
              <a:rPr lang="en-US" sz="1250" dirty="0">
                <a:solidFill>
                  <a:srgbClr val="15213F"/>
                </a:solidFill>
                <a:latin typeface="Roboto" pitchFamily="34" charset="0"/>
                <a:ea typeface="Roboto" pitchFamily="34" charset="-122"/>
                <a:cs typeface="Roboto" pitchFamily="34" charset="-120"/>
              </a:rPr>
              <a:t>The default security configuration applied during Windows installation. This template represents the baseline security posture and is useful for rollback scenarios.</a:t>
            </a:r>
            <a:endParaRPr lang="en-US" sz="1250" dirty="0"/>
          </a:p>
        </p:txBody>
      </p:sp>
      <p:sp>
        <p:nvSpPr>
          <p:cNvPr id="9" name="Shape 6"/>
          <p:cNvSpPr/>
          <p:nvPr/>
        </p:nvSpPr>
        <p:spPr>
          <a:xfrm>
            <a:off x="651391" y="3155513"/>
            <a:ext cx="13327618" cy="1244322"/>
          </a:xfrm>
          <a:prstGeom prst="roundRect">
            <a:avLst>
              <a:gd name="adj" fmla="val 1963"/>
            </a:avLst>
          </a:prstGeom>
          <a:solidFill>
            <a:srgbClr val="FBFCFE"/>
          </a:solidFill>
          <a:ln w="22860">
            <a:solidFill>
              <a:srgbClr val="CFD2D8"/>
            </a:solidFill>
            <a:prstDash val="solid"/>
          </a:ln>
        </p:spPr>
      </p:sp>
      <p:sp>
        <p:nvSpPr>
          <p:cNvPr id="10" name="Shape 7"/>
          <p:cNvSpPr/>
          <p:nvPr/>
        </p:nvSpPr>
        <p:spPr>
          <a:xfrm>
            <a:off x="674251" y="3178373"/>
            <a:ext cx="651391" cy="1198602"/>
          </a:xfrm>
          <a:prstGeom prst="rect">
            <a:avLst/>
          </a:prstGeom>
          <a:solidFill>
            <a:srgbClr val="E9ECF2"/>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848" y="3655457"/>
            <a:ext cx="244197" cy="244197"/>
          </a:xfrm>
          <a:prstGeom prst="rect">
            <a:avLst/>
          </a:prstGeom>
        </p:spPr>
      </p:pic>
      <p:sp>
        <p:nvSpPr>
          <p:cNvPr id="12" name="Text 8"/>
          <p:cNvSpPr/>
          <p:nvPr/>
        </p:nvSpPr>
        <p:spPr>
          <a:xfrm>
            <a:off x="1488400" y="3341132"/>
            <a:ext cx="2674977" cy="254437"/>
          </a:xfrm>
          <a:prstGeom prst="rect">
            <a:avLst/>
          </a:prstGeom>
          <a:noFill/>
          <a:ln/>
        </p:spPr>
        <p:txBody>
          <a:bodyPr wrap="none" lIns="0" tIns="0" rIns="0" bIns="0" rtlCol="0" anchor="t"/>
          <a:lstStyle/>
          <a:p>
            <a:pPr marL="0" indent="0" algn="l">
              <a:lnSpc>
                <a:spcPts val="2000"/>
              </a:lnSpc>
              <a:buNone/>
            </a:pPr>
            <a:r>
              <a:rPr lang="en-US" sz="1600" dirty="0">
                <a:solidFill>
                  <a:srgbClr val="15213F"/>
                </a:solidFill>
                <a:latin typeface="Roboto Slab" pitchFamily="34" charset="0"/>
                <a:ea typeface="Roboto Slab" pitchFamily="34" charset="-122"/>
                <a:cs typeface="Roboto Slab" pitchFamily="34" charset="-120"/>
              </a:rPr>
              <a:t>Securedc.inf &amp; Securews.inf</a:t>
            </a:r>
            <a:endParaRPr lang="en-US" sz="1600" dirty="0"/>
          </a:p>
        </p:txBody>
      </p:sp>
      <p:sp>
        <p:nvSpPr>
          <p:cNvPr id="13" name="Text 9"/>
          <p:cNvSpPr/>
          <p:nvPr/>
        </p:nvSpPr>
        <p:spPr>
          <a:xfrm>
            <a:off x="1488400" y="3693200"/>
            <a:ext cx="12304990" cy="521017"/>
          </a:xfrm>
          <a:prstGeom prst="rect">
            <a:avLst/>
          </a:prstGeom>
          <a:noFill/>
          <a:ln/>
        </p:spPr>
        <p:txBody>
          <a:bodyPr wrap="square" lIns="0" tIns="0" rIns="0" bIns="0" rtlCol="0" anchor="t"/>
          <a:lstStyle/>
          <a:p>
            <a:pPr marL="0" indent="0" algn="l">
              <a:lnSpc>
                <a:spcPts val="2050"/>
              </a:lnSpc>
              <a:buNone/>
            </a:pPr>
            <a:r>
              <a:rPr lang="en-US" sz="1250" dirty="0">
                <a:solidFill>
                  <a:srgbClr val="15213F"/>
                </a:solidFill>
                <a:latin typeface="Roboto" pitchFamily="34" charset="0"/>
                <a:ea typeface="Roboto" pitchFamily="34" charset="-122"/>
                <a:cs typeface="Roboto" pitchFamily="34" charset="-120"/>
              </a:rPr>
              <a:t>Enhanced security templates for domain controllers and workstations respectively. These templates increase password complexity requirements, strengthen audit policies, and restrict anonymous access to system resources.</a:t>
            </a:r>
            <a:endParaRPr lang="en-US" sz="1250" dirty="0"/>
          </a:p>
        </p:txBody>
      </p:sp>
      <p:sp>
        <p:nvSpPr>
          <p:cNvPr id="14" name="Shape 10"/>
          <p:cNvSpPr/>
          <p:nvPr/>
        </p:nvSpPr>
        <p:spPr>
          <a:xfrm>
            <a:off x="651391" y="4562594"/>
            <a:ext cx="13327618" cy="1244322"/>
          </a:xfrm>
          <a:prstGeom prst="roundRect">
            <a:avLst>
              <a:gd name="adj" fmla="val 1963"/>
            </a:avLst>
          </a:prstGeom>
          <a:solidFill>
            <a:srgbClr val="FBFCFE"/>
          </a:solidFill>
          <a:ln w="22860">
            <a:solidFill>
              <a:srgbClr val="CFD2D8"/>
            </a:solidFill>
            <a:prstDash val="solid"/>
          </a:ln>
        </p:spPr>
      </p:sp>
      <p:sp>
        <p:nvSpPr>
          <p:cNvPr id="15" name="Shape 11"/>
          <p:cNvSpPr/>
          <p:nvPr/>
        </p:nvSpPr>
        <p:spPr>
          <a:xfrm>
            <a:off x="674251" y="4585454"/>
            <a:ext cx="651391" cy="1198602"/>
          </a:xfrm>
          <a:prstGeom prst="rect">
            <a:avLst/>
          </a:prstGeom>
          <a:solidFill>
            <a:srgbClr val="E9ECF2"/>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848" y="5062537"/>
            <a:ext cx="244197" cy="244197"/>
          </a:xfrm>
          <a:prstGeom prst="rect">
            <a:avLst/>
          </a:prstGeom>
        </p:spPr>
      </p:pic>
      <p:sp>
        <p:nvSpPr>
          <p:cNvPr id="17" name="Text 12"/>
          <p:cNvSpPr/>
          <p:nvPr/>
        </p:nvSpPr>
        <p:spPr>
          <a:xfrm>
            <a:off x="1488400" y="4748213"/>
            <a:ext cx="2035850" cy="254437"/>
          </a:xfrm>
          <a:prstGeom prst="rect">
            <a:avLst/>
          </a:prstGeom>
          <a:noFill/>
          <a:ln/>
        </p:spPr>
        <p:txBody>
          <a:bodyPr wrap="none" lIns="0" tIns="0" rIns="0" bIns="0" rtlCol="0" anchor="t"/>
          <a:lstStyle/>
          <a:p>
            <a:pPr marL="0" indent="0" algn="l">
              <a:lnSpc>
                <a:spcPts val="2000"/>
              </a:lnSpc>
              <a:buNone/>
            </a:pPr>
            <a:r>
              <a:rPr lang="en-US" sz="1600" dirty="0">
                <a:solidFill>
                  <a:srgbClr val="15213F"/>
                </a:solidFill>
                <a:latin typeface="Roboto Slab" pitchFamily="34" charset="0"/>
                <a:ea typeface="Roboto Slab" pitchFamily="34" charset="-122"/>
                <a:cs typeface="Roboto Slab" pitchFamily="34" charset="-120"/>
              </a:rPr>
              <a:t>Compatws.inf</a:t>
            </a:r>
            <a:endParaRPr lang="en-US" sz="1600" dirty="0"/>
          </a:p>
        </p:txBody>
      </p:sp>
      <p:sp>
        <p:nvSpPr>
          <p:cNvPr id="18" name="Text 13"/>
          <p:cNvSpPr/>
          <p:nvPr/>
        </p:nvSpPr>
        <p:spPr>
          <a:xfrm>
            <a:off x="1488400" y="5100280"/>
            <a:ext cx="12304990" cy="521017"/>
          </a:xfrm>
          <a:prstGeom prst="rect">
            <a:avLst/>
          </a:prstGeom>
          <a:noFill/>
          <a:ln/>
        </p:spPr>
        <p:txBody>
          <a:bodyPr wrap="square" lIns="0" tIns="0" rIns="0" bIns="0" rtlCol="0" anchor="t"/>
          <a:lstStyle/>
          <a:p>
            <a:pPr marL="0" indent="0" algn="l">
              <a:lnSpc>
                <a:spcPts val="2050"/>
              </a:lnSpc>
              <a:buNone/>
            </a:pPr>
            <a:r>
              <a:rPr lang="en-US" sz="1250" dirty="0">
                <a:solidFill>
                  <a:srgbClr val="15213F"/>
                </a:solidFill>
                <a:latin typeface="Roboto" pitchFamily="34" charset="0"/>
                <a:ea typeface="Roboto" pitchFamily="34" charset="-122"/>
                <a:cs typeface="Roboto" pitchFamily="34" charset="-120"/>
              </a:rPr>
              <a:t>Reduces security settings to allow legacy applications to run. This template relaxes file system and registry permissions for the Users group, enabling older software that requires elevated privileges to function.</a:t>
            </a:r>
            <a:endParaRPr lang="en-US" sz="1250" dirty="0"/>
          </a:p>
        </p:txBody>
      </p:sp>
      <p:sp>
        <p:nvSpPr>
          <p:cNvPr id="19" name="Shape 14"/>
          <p:cNvSpPr/>
          <p:nvPr/>
        </p:nvSpPr>
        <p:spPr>
          <a:xfrm>
            <a:off x="651391" y="5969675"/>
            <a:ext cx="13327618" cy="1244322"/>
          </a:xfrm>
          <a:prstGeom prst="roundRect">
            <a:avLst>
              <a:gd name="adj" fmla="val 1963"/>
            </a:avLst>
          </a:prstGeom>
          <a:solidFill>
            <a:srgbClr val="FBFCFE"/>
          </a:solidFill>
          <a:ln w="22860">
            <a:solidFill>
              <a:srgbClr val="CFD2D8"/>
            </a:solidFill>
            <a:prstDash val="solid"/>
          </a:ln>
        </p:spPr>
      </p:sp>
      <p:sp>
        <p:nvSpPr>
          <p:cNvPr id="20" name="Shape 15"/>
          <p:cNvSpPr/>
          <p:nvPr/>
        </p:nvSpPr>
        <p:spPr>
          <a:xfrm>
            <a:off x="674251" y="5992535"/>
            <a:ext cx="651391" cy="1198602"/>
          </a:xfrm>
          <a:prstGeom prst="rect">
            <a:avLst/>
          </a:prstGeom>
          <a:solidFill>
            <a:srgbClr val="E9ECF2"/>
          </a:solidFill>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848" y="6469618"/>
            <a:ext cx="244197" cy="244197"/>
          </a:xfrm>
          <a:prstGeom prst="rect">
            <a:avLst/>
          </a:prstGeom>
        </p:spPr>
      </p:pic>
      <p:sp>
        <p:nvSpPr>
          <p:cNvPr id="22" name="Text 16"/>
          <p:cNvSpPr/>
          <p:nvPr/>
        </p:nvSpPr>
        <p:spPr>
          <a:xfrm>
            <a:off x="1488400" y="6155293"/>
            <a:ext cx="2458045" cy="254437"/>
          </a:xfrm>
          <a:prstGeom prst="rect">
            <a:avLst/>
          </a:prstGeom>
          <a:noFill/>
          <a:ln/>
        </p:spPr>
        <p:txBody>
          <a:bodyPr wrap="none" lIns="0" tIns="0" rIns="0" bIns="0" rtlCol="0" anchor="t"/>
          <a:lstStyle/>
          <a:p>
            <a:pPr marL="0" indent="0" algn="l">
              <a:lnSpc>
                <a:spcPts val="2000"/>
              </a:lnSpc>
              <a:buNone/>
            </a:pPr>
            <a:r>
              <a:rPr lang="en-US" sz="1600" dirty="0">
                <a:solidFill>
                  <a:srgbClr val="15213F"/>
                </a:solidFill>
                <a:latin typeface="Roboto Slab" pitchFamily="34" charset="0"/>
                <a:ea typeface="Roboto Slab" pitchFamily="34" charset="-122"/>
                <a:cs typeface="Roboto Slab" pitchFamily="34" charset="-120"/>
              </a:rPr>
              <a:t>Hisecdc.inf &amp; Hisecws.inf</a:t>
            </a:r>
            <a:endParaRPr lang="en-US" sz="1600" dirty="0"/>
          </a:p>
        </p:txBody>
      </p:sp>
      <p:sp>
        <p:nvSpPr>
          <p:cNvPr id="23" name="Text 17"/>
          <p:cNvSpPr/>
          <p:nvPr/>
        </p:nvSpPr>
        <p:spPr>
          <a:xfrm>
            <a:off x="1488400" y="6507361"/>
            <a:ext cx="12304990" cy="521017"/>
          </a:xfrm>
          <a:prstGeom prst="rect">
            <a:avLst/>
          </a:prstGeom>
          <a:noFill/>
          <a:ln/>
        </p:spPr>
        <p:txBody>
          <a:bodyPr wrap="square" lIns="0" tIns="0" rIns="0" bIns="0" rtlCol="0" anchor="t"/>
          <a:lstStyle/>
          <a:p>
            <a:pPr marL="0" indent="0" algn="l">
              <a:lnSpc>
                <a:spcPts val="2050"/>
              </a:lnSpc>
              <a:buNone/>
            </a:pPr>
            <a:r>
              <a:rPr lang="en-US" sz="1250" dirty="0">
                <a:solidFill>
                  <a:srgbClr val="15213F"/>
                </a:solidFill>
                <a:latin typeface="Roboto" pitchFamily="34" charset="0"/>
                <a:ea typeface="Roboto" pitchFamily="34" charset="-122"/>
                <a:cs typeface="Roboto" pitchFamily="34" charset="-120"/>
              </a:rPr>
              <a:t>Maximum security templates that enforce strong encryption, disable unnecessary services, and implement strict access controls. Use these in high-security environments where compatibility with older systems is not a concern.</a:t>
            </a:r>
            <a:endParaRPr lang="en-US" sz="1250" dirty="0"/>
          </a:p>
        </p:txBody>
      </p:sp>
      <p:sp>
        <p:nvSpPr>
          <p:cNvPr id="24" name="Text 18"/>
          <p:cNvSpPr/>
          <p:nvPr/>
        </p:nvSpPr>
        <p:spPr>
          <a:xfrm>
            <a:off x="651391" y="7397115"/>
            <a:ext cx="13327618" cy="260509"/>
          </a:xfrm>
          <a:prstGeom prst="rect">
            <a:avLst/>
          </a:prstGeom>
          <a:noFill/>
          <a:ln/>
        </p:spPr>
        <p:txBody>
          <a:bodyPr wrap="none" lIns="0" tIns="0" rIns="0" bIns="0" rtlCol="0" anchor="t"/>
          <a:lstStyle/>
          <a:p>
            <a:pPr marL="0" indent="0" algn="l">
              <a:lnSpc>
                <a:spcPts val="2050"/>
              </a:lnSpc>
              <a:buNone/>
            </a:pPr>
            <a:r>
              <a:rPr lang="en-US" sz="1250" b="1" dirty="0">
                <a:solidFill>
                  <a:srgbClr val="15213F"/>
                </a:solidFill>
                <a:latin typeface="Roboto" pitchFamily="34" charset="0"/>
                <a:ea typeface="Roboto" pitchFamily="34" charset="-122"/>
                <a:cs typeface="Roboto" pitchFamily="34" charset="-120"/>
              </a:rPr>
              <a:t>Important Consideration:</a:t>
            </a:r>
            <a:r>
              <a:rPr lang="en-US" sz="1250" dirty="0">
                <a:solidFill>
                  <a:srgbClr val="15213F"/>
                </a:solidFill>
                <a:latin typeface="Roboto" pitchFamily="34" charset="0"/>
                <a:ea typeface="Roboto" pitchFamily="34" charset="-122"/>
                <a:cs typeface="Roboto" pitchFamily="34" charset="-120"/>
              </a:rPr>
              <a:t> The Compatws.inf template should only be used temporarily during application migration or testing, never as a permanent security posture.</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2104" y="448032"/>
            <a:ext cx="9800868" cy="401360"/>
          </a:xfrm>
          <a:prstGeom prst="rect">
            <a:avLst/>
          </a:prstGeom>
          <a:noFill/>
          <a:ln/>
        </p:spPr>
        <p:txBody>
          <a:bodyPr wrap="none" lIns="0" tIns="0" rIns="0" bIns="0" rtlCol="0" anchor="t"/>
          <a:lstStyle/>
          <a:p>
            <a:pPr marL="0" indent="0" algn="l">
              <a:lnSpc>
                <a:spcPts val="3150"/>
              </a:lnSpc>
              <a:buNone/>
            </a:pPr>
            <a:r>
              <a:rPr lang="en-US" sz="2500" dirty="0">
                <a:solidFill>
                  <a:srgbClr val="3257B8"/>
                </a:solidFill>
                <a:latin typeface="Roboto Slab" pitchFamily="34" charset="0"/>
                <a:ea typeface="Roboto Slab" pitchFamily="34" charset="-122"/>
                <a:cs typeface="Roboto Slab" pitchFamily="34" charset="-120"/>
              </a:rPr>
              <a:t>Security Configuration and Analysis Snap-in: Step-by-Step Guide</a:t>
            </a:r>
            <a:endParaRPr lang="en-US" sz="2500" dirty="0"/>
          </a:p>
        </p:txBody>
      </p:sp>
      <p:sp>
        <p:nvSpPr>
          <p:cNvPr id="3" name="Text 1"/>
          <p:cNvSpPr/>
          <p:nvPr/>
        </p:nvSpPr>
        <p:spPr>
          <a:xfrm>
            <a:off x="642104" y="1170384"/>
            <a:ext cx="13346192" cy="513398"/>
          </a:xfrm>
          <a:prstGeom prst="rect">
            <a:avLst/>
          </a:prstGeom>
          <a:noFill/>
          <a:ln/>
        </p:spPr>
        <p:txBody>
          <a:bodyPr wrap="square" lIns="0" tIns="0" rIns="0" bIns="0" rtlCol="0" anchor="t"/>
          <a:lstStyle/>
          <a:p>
            <a:pPr marL="0" indent="0" algn="l">
              <a:lnSpc>
                <a:spcPts val="2000"/>
              </a:lnSpc>
              <a:buNone/>
            </a:pPr>
            <a:r>
              <a:rPr lang="en-US" sz="1250" dirty="0">
                <a:solidFill>
                  <a:srgbClr val="15213F"/>
                </a:solidFill>
                <a:latin typeface="Roboto" pitchFamily="34" charset="0"/>
                <a:ea typeface="Roboto" pitchFamily="34" charset="-122"/>
                <a:cs typeface="Roboto" pitchFamily="34" charset="-120"/>
              </a:rPr>
              <a:t>The Security Configuration and Analysis (SCA) snap-in is a powerful tool that allows administrators to analyze current security settings against a baseline template and apply configurations. This tool is essential for security auditing and compliance verification.</a:t>
            </a:r>
            <a:endParaRPr lang="en-US" sz="1250" dirty="0"/>
          </a:p>
        </p:txBody>
      </p:sp>
      <p:pic>
        <p:nvPicPr>
          <p:cNvPr id="4" name="Image 0" descr="preencoded.png"/>
          <p:cNvPicPr>
            <a:picLocks noChangeAspect="1"/>
          </p:cNvPicPr>
          <p:nvPr/>
        </p:nvPicPr>
        <p:blipFill>
          <a:blip r:embed="rId3"/>
          <a:stretch>
            <a:fillRect/>
          </a:stretch>
        </p:blipFill>
        <p:spPr>
          <a:xfrm>
            <a:off x="642104" y="2105025"/>
            <a:ext cx="6592848" cy="1143000"/>
          </a:xfrm>
          <a:prstGeom prst="rect">
            <a:avLst/>
          </a:prstGeom>
        </p:spPr>
      </p:pic>
      <p:sp>
        <p:nvSpPr>
          <p:cNvPr id="5" name="Text 2"/>
          <p:cNvSpPr/>
          <p:nvPr/>
        </p:nvSpPr>
        <p:spPr>
          <a:xfrm>
            <a:off x="802600" y="2747129"/>
            <a:ext cx="2006679" cy="250746"/>
          </a:xfrm>
          <a:prstGeom prst="rect">
            <a:avLst/>
          </a:prstGeom>
          <a:noFill/>
          <a:ln/>
        </p:spPr>
        <p:txBody>
          <a:bodyPr wrap="none" lIns="0" tIns="0" rIns="0" bIns="0" rtlCol="0" anchor="t"/>
          <a:lstStyle/>
          <a:p>
            <a:pPr marL="0" indent="0" algn="l">
              <a:lnSpc>
                <a:spcPts val="1950"/>
              </a:lnSpc>
              <a:buNone/>
            </a:pPr>
            <a:r>
              <a:rPr lang="en-US" sz="1550" dirty="0">
                <a:solidFill>
                  <a:srgbClr val="15213F"/>
                </a:solidFill>
                <a:latin typeface="Roboto Slab" pitchFamily="34" charset="0"/>
                <a:ea typeface="Roboto Slab" pitchFamily="34" charset="-122"/>
                <a:cs typeface="Roboto Slab" pitchFamily="34" charset="-120"/>
              </a:rPr>
              <a:t>Launch the Tool</a:t>
            </a:r>
            <a:endParaRPr lang="en-US" sz="1550" dirty="0"/>
          </a:p>
        </p:txBody>
      </p:sp>
      <p:sp>
        <p:nvSpPr>
          <p:cNvPr id="6" name="Text 3"/>
          <p:cNvSpPr/>
          <p:nvPr/>
        </p:nvSpPr>
        <p:spPr>
          <a:xfrm>
            <a:off x="802600" y="3094196"/>
            <a:ext cx="6271855" cy="521017"/>
          </a:xfrm>
          <a:prstGeom prst="rect">
            <a:avLst/>
          </a:prstGeom>
          <a:noFill/>
          <a:ln/>
        </p:spPr>
        <p:txBody>
          <a:bodyPr wrap="squar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1:</a:t>
            </a:r>
            <a:r>
              <a:rPr lang="en-US" sz="1250" dirty="0">
                <a:solidFill>
                  <a:srgbClr val="15213F"/>
                </a:solidFill>
                <a:latin typeface="Roboto" pitchFamily="34" charset="0"/>
                <a:ea typeface="Roboto" pitchFamily="34" charset="-122"/>
                <a:cs typeface="Roboto" pitchFamily="34" charset="-120"/>
              </a:rPr>
              <a:t> Press </a:t>
            </a:r>
            <a:r>
              <a:rPr lang="en-US" sz="1250" dirty="0">
                <a:solidFill>
                  <a:srgbClr val="15213F"/>
                </a:solidFill>
                <a:highlight>
                  <a:srgbClr val="EEEFF1"/>
                </a:highlight>
                <a:latin typeface="Consolas" pitchFamily="34" charset="0"/>
                <a:ea typeface="Consolas" pitchFamily="34" charset="-122"/>
                <a:cs typeface="Consolas" pitchFamily="34" charset="-120"/>
              </a:rPr>
              <a:t>Win + R</a:t>
            </a:r>
            <a:r>
              <a:rPr lang="en-US" sz="1250" dirty="0">
                <a:solidFill>
                  <a:srgbClr val="15213F"/>
                </a:solidFill>
                <a:latin typeface="Roboto" pitchFamily="34" charset="0"/>
                <a:ea typeface="Roboto" pitchFamily="34" charset="-122"/>
                <a:cs typeface="Roboto" pitchFamily="34" charset="-120"/>
              </a:rPr>
              <a:t>, type </a:t>
            </a:r>
            <a:r>
              <a:rPr lang="en-US" sz="1250" dirty="0">
                <a:solidFill>
                  <a:srgbClr val="15213F"/>
                </a:solidFill>
                <a:highlight>
                  <a:srgbClr val="EEEFF1"/>
                </a:highlight>
                <a:latin typeface="Consolas" pitchFamily="34" charset="0"/>
                <a:ea typeface="Consolas" pitchFamily="34" charset="-122"/>
                <a:cs typeface="Consolas" pitchFamily="34" charset="-120"/>
              </a:rPr>
              <a:t>mmc</a:t>
            </a:r>
            <a:r>
              <a:rPr lang="en-US" sz="1250" dirty="0">
                <a:solidFill>
                  <a:srgbClr val="15213F"/>
                </a:solidFill>
                <a:latin typeface="Roboto" pitchFamily="34" charset="0"/>
                <a:ea typeface="Roboto" pitchFamily="34" charset="-122"/>
                <a:cs typeface="Roboto" pitchFamily="34" charset="-120"/>
              </a:rPr>
              <a:t>, and press Enter to open an empty Microsoft Management Console.</a:t>
            </a:r>
            <a:endParaRPr lang="en-US" sz="1250" dirty="0"/>
          </a:p>
        </p:txBody>
      </p:sp>
      <p:sp>
        <p:nvSpPr>
          <p:cNvPr id="7" name="Text 4"/>
          <p:cNvSpPr/>
          <p:nvPr/>
        </p:nvSpPr>
        <p:spPr>
          <a:xfrm>
            <a:off x="802600" y="3711535"/>
            <a:ext cx="6271855" cy="256699"/>
          </a:xfrm>
          <a:prstGeom prst="rect">
            <a:avLst/>
          </a:prstGeom>
          <a:noFill/>
          <a:ln/>
        </p:spPr>
        <p:txBody>
          <a:bodyPr wrap="non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2:</a:t>
            </a:r>
            <a:r>
              <a:rPr lang="en-US" sz="1250" dirty="0">
                <a:solidFill>
                  <a:srgbClr val="15213F"/>
                </a:solidFill>
                <a:latin typeface="Roboto" pitchFamily="34" charset="0"/>
                <a:ea typeface="Roboto" pitchFamily="34" charset="-122"/>
                <a:cs typeface="Roboto" pitchFamily="34" charset="-120"/>
              </a:rPr>
              <a:t> Click </a:t>
            </a:r>
            <a:r>
              <a:rPr lang="en-US" sz="1250" b="1" dirty="0">
                <a:solidFill>
                  <a:srgbClr val="15213F"/>
                </a:solidFill>
                <a:latin typeface="Roboto" pitchFamily="34" charset="0"/>
                <a:ea typeface="Roboto" pitchFamily="34" charset="-122"/>
                <a:cs typeface="Roboto" pitchFamily="34" charset="-120"/>
              </a:rPr>
              <a:t>File</a:t>
            </a:r>
            <a:r>
              <a:rPr lang="en-US" sz="1250" dirty="0">
                <a:solidFill>
                  <a:srgbClr val="15213F"/>
                </a:solidFill>
                <a:latin typeface="Roboto" pitchFamily="34" charset="0"/>
                <a:ea typeface="Roboto" pitchFamily="34" charset="-122"/>
                <a:cs typeface="Roboto" pitchFamily="34" charset="-120"/>
              </a:rPr>
              <a:t> &gt; </a:t>
            </a:r>
            <a:r>
              <a:rPr lang="en-US" sz="1250" b="1" dirty="0">
                <a:solidFill>
                  <a:srgbClr val="15213F"/>
                </a:solidFill>
                <a:latin typeface="Roboto" pitchFamily="34" charset="0"/>
                <a:ea typeface="Roboto" pitchFamily="34" charset="-122"/>
                <a:cs typeface="Roboto" pitchFamily="34" charset="-120"/>
              </a:rPr>
              <a:t>Add/Remove Snap-in</a:t>
            </a:r>
            <a:r>
              <a:rPr lang="en-US" sz="1250" dirty="0">
                <a:solidFill>
                  <a:srgbClr val="15213F"/>
                </a:solidFill>
                <a:latin typeface="Roboto" pitchFamily="34" charset="0"/>
                <a:ea typeface="Roboto" pitchFamily="34" charset="-122"/>
                <a:cs typeface="Roboto" pitchFamily="34" charset="-120"/>
              </a:rPr>
              <a:t> (or press Ctrl+M).</a:t>
            </a:r>
            <a:endParaRPr lang="en-US" sz="1250" dirty="0"/>
          </a:p>
        </p:txBody>
      </p:sp>
      <p:sp>
        <p:nvSpPr>
          <p:cNvPr id="8" name="Text 5"/>
          <p:cNvSpPr/>
          <p:nvPr/>
        </p:nvSpPr>
        <p:spPr>
          <a:xfrm>
            <a:off x="802600" y="4064556"/>
            <a:ext cx="6271855" cy="513398"/>
          </a:xfrm>
          <a:prstGeom prst="rect">
            <a:avLst/>
          </a:prstGeom>
          <a:noFill/>
          <a:ln/>
        </p:spPr>
        <p:txBody>
          <a:bodyPr wrap="squar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3:</a:t>
            </a:r>
            <a:r>
              <a:rPr lang="en-US" sz="1250" dirty="0">
                <a:solidFill>
                  <a:srgbClr val="15213F"/>
                </a:solidFill>
                <a:latin typeface="Roboto" pitchFamily="34" charset="0"/>
                <a:ea typeface="Roboto" pitchFamily="34" charset="-122"/>
                <a:cs typeface="Roboto" pitchFamily="34" charset="-120"/>
              </a:rPr>
              <a:t> Select </a:t>
            </a:r>
            <a:r>
              <a:rPr lang="en-US" sz="1250" b="1" dirty="0">
                <a:solidFill>
                  <a:srgbClr val="15213F"/>
                </a:solidFill>
                <a:latin typeface="Roboto" pitchFamily="34" charset="0"/>
                <a:ea typeface="Roboto" pitchFamily="34" charset="-122"/>
                <a:cs typeface="Roboto" pitchFamily="34" charset="-120"/>
              </a:rPr>
              <a:t>Security Configuration and Analysis</a:t>
            </a:r>
            <a:r>
              <a:rPr lang="en-US" sz="1250" dirty="0">
                <a:solidFill>
                  <a:srgbClr val="15213F"/>
                </a:solidFill>
                <a:latin typeface="Roboto" pitchFamily="34" charset="0"/>
                <a:ea typeface="Roboto" pitchFamily="34" charset="-122"/>
                <a:cs typeface="Roboto" pitchFamily="34" charset="-120"/>
              </a:rPr>
              <a:t> from the available snap-ins list, click </a:t>
            </a:r>
            <a:r>
              <a:rPr lang="en-US" sz="1250" b="1" dirty="0">
                <a:solidFill>
                  <a:srgbClr val="15213F"/>
                </a:solidFill>
                <a:latin typeface="Roboto" pitchFamily="34" charset="0"/>
                <a:ea typeface="Roboto" pitchFamily="34" charset="-122"/>
                <a:cs typeface="Roboto" pitchFamily="34" charset="-120"/>
              </a:rPr>
              <a:t>Add</a:t>
            </a:r>
            <a:r>
              <a:rPr lang="en-US" sz="1250" dirty="0">
                <a:solidFill>
                  <a:srgbClr val="15213F"/>
                </a:solidFill>
                <a:latin typeface="Roboto" pitchFamily="34" charset="0"/>
                <a:ea typeface="Roboto" pitchFamily="34" charset="-122"/>
                <a:cs typeface="Roboto" pitchFamily="34" charset="-120"/>
              </a:rPr>
              <a:t>, then </a:t>
            </a:r>
            <a:r>
              <a:rPr lang="en-US" sz="1250" b="1" dirty="0">
                <a:solidFill>
                  <a:srgbClr val="15213F"/>
                </a:solidFill>
                <a:latin typeface="Roboto" pitchFamily="34" charset="0"/>
                <a:ea typeface="Roboto" pitchFamily="34" charset="-122"/>
                <a:cs typeface="Roboto" pitchFamily="34" charset="-120"/>
              </a:rPr>
              <a:t>OK</a:t>
            </a:r>
            <a:r>
              <a:rPr lang="en-US" sz="1250" dirty="0">
                <a:solidFill>
                  <a:srgbClr val="15213F"/>
                </a:solidFill>
                <a:latin typeface="Roboto" pitchFamily="34" charset="0"/>
                <a:ea typeface="Roboto" pitchFamily="34" charset="-122"/>
                <a:cs typeface="Roboto" pitchFamily="34" charset="-120"/>
              </a:rPr>
              <a:t>.</a:t>
            </a:r>
            <a:endParaRPr lang="en-US" sz="1250" dirty="0"/>
          </a:p>
        </p:txBody>
      </p:sp>
      <p:pic>
        <p:nvPicPr>
          <p:cNvPr id="9" name="Image 1" descr="preencoded.png"/>
          <p:cNvPicPr>
            <a:picLocks noChangeAspect="1"/>
          </p:cNvPicPr>
          <p:nvPr/>
        </p:nvPicPr>
        <p:blipFill>
          <a:blip r:embed="rId3"/>
          <a:stretch>
            <a:fillRect/>
          </a:stretch>
        </p:blipFill>
        <p:spPr>
          <a:xfrm>
            <a:off x="7395448" y="1864281"/>
            <a:ext cx="6592848" cy="1143000"/>
          </a:xfrm>
          <a:prstGeom prst="rect">
            <a:avLst/>
          </a:prstGeom>
        </p:spPr>
      </p:pic>
      <p:sp>
        <p:nvSpPr>
          <p:cNvPr id="10" name="Text 6"/>
          <p:cNvSpPr/>
          <p:nvPr/>
        </p:nvSpPr>
        <p:spPr>
          <a:xfrm>
            <a:off x="7555944" y="2506385"/>
            <a:ext cx="2338388" cy="250746"/>
          </a:xfrm>
          <a:prstGeom prst="rect">
            <a:avLst/>
          </a:prstGeom>
          <a:noFill/>
          <a:ln/>
        </p:spPr>
        <p:txBody>
          <a:bodyPr wrap="none" lIns="0" tIns="0" rIns="0" bIns="0" rtlCol="0" anchor="t"/>
          <a:lstStyle/>
          <a:p>
            <a:pPr marL="0" indent="0" algn="l">
              <a:lnSpc>
                <a:spcPts val="1950"/>
              </a:lnSpc>
              <a:buNone/>
            </a:pPr>
            <a:r>
              <a:rPr lang="en-US" sz="1550" dirty="0">
                <a:solidFill>
                  <a:srgbClr val="15213F"/>
                </a:solidFill>
                <a:latin typeface="Roboto Slab" pitchFamily="34" charset="0"/>
                <a:ea typeface="Roboto Slab" pitchFamily="34" charset="-122"/>
                <a:cs typeface="Roboto Slab" pitchFamily="34" charset="-120"/>
              </a:rPr>
              <a:t>Create Security Database</a:t>
            </a:r>
            <a:endParaRPr lang="en-US" sz="1550" dirty="0"/>
          </a:p>
        </p:txBody>
      </p:sp>
      <p:sp>
        <p:nvSpPr>
          <p:cNvPr id="11" name="Text 7"/>
          <p:cNvSpPr/>
          <p:nvPr/>
        </p:nvSpPr>
        <p:spPr>
          <a:xfrm>
            <a:off x="7555944" y="2853452"/>
            <a:ext cx="6271855" cy="513398"/>
          </a:xfrm>
          <a:prstGeom prst="rect">
            <a:avLst/>
          </a:prstGeom>
          <a:noFill/>
          <a:ln/>
        </p:spPr>
        <p:txBody>
          <a:bodyPr wrap="squar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4:</a:t>
            </a:r>
            <a:r>
              <a:rPr lang="en-US" sz="1250" dirty="0">
                <a:solidFill>
                  <a:srgbClr val="15213F"/>
                </a:solidFill>
                <a:latin typeface="Roboto" pitchFamily="34" charset="0"/>
                <a:ea typeface="Roboto" pitchFamily="34" charset="-122"/>
                <a:cs typeface="Roboto" pitchFamily="34" charset="-120"/>
              </a:rPr>
              <a:t> Right-click </a:t>
            </a:r>
            <a:r>
              <a:rPr lang="en-US" sz="1250" b="1" dirty="0">
                <a:solidFill>
                  <a:srgbClr val="15213F"/>
                </a:solidFill>
                <a:latin typeface="Roboto" pitchFamily="34" charset="0"/>
                <a:ea typeface="Roboto" pitchFamily="34" charset="-122"/>
                <a:cs typeface="Roboto" pitchFamily="34" charset="-120"/>
              </a:rPr>
              <a:t>Security Configuration and Analysis</a:t>
            </a:r>
            <a:r>
              <a:rPr lang="en-US" sz="1250" dirty="0">
                <a:solidFill>
                  <a:srgbClr val="15213F"/>
                </a:solidFill>
                <a:latin typeface="Roboto" pitchFamily="34" charset="0"/>
                <a:ea typeface="Roboto" pitchFamily="34" charset="-122"/>
                <a:cs typeface="Roboto" pitchFamily="34" charset="-120"/>
              </a:rPr>
              <a:t> in the console tree and select </a:t>
            </a:r>
            <a:r>
              <a:rPr lang="en-US" sz="1250" b="1" dirty="0">
                <a:solidFill>
                  <a:srgbClr val="15213F"/>
                </a:solidFill>
                <a:latin typeface="Roboto" pitchFamily="34" charset="0"/>
                <a:ea typeface="Roboto" pitchFamily="34" charset="-122"/>
                <a:cs typeface="Roboto" pitchFamily="34" charset="-120"/>
              </a:rPr>
              <a:t>Open Database</a:t>
            </a:r>
            <a:r>
              <a:rPr lang="en-US" sz="1250" dirty="0">
                <a:solidFill>
                  <a:srgbClr val="15213F"/>
                </a:solidFill>
                <a:latin typeface="Roboto" pitchFamily="34" charset="0"/>
                <a:ea typeface="Roboto" pitchFamily="34" charset="-122"/>
                <a:cs typeface="Roboto" pitchFamily="34" charset="-120"/>
              </a:rPr>
              <a:t>.</a:t>
            </a:r>
            <a:endParaRPr lang="en-US" sz="1250" dirty="0"/>
          </a:p>
        </p:txBody>
      </p:sp>
      <p:sp>
        <p:nvSpPr>
          <p:cNvPr id="12" name="Text 8"/>
          <p:cNvSpPr/>
          <p:nvPr/>
        </p:nvSpPr>
        <p:spPr>
          <a:xfrm>
            <a:off x="7555944" y="3463171"/>
            <a:ext cx="6271855" cy="256699"/>
          </a:xfrm>
          <a:prstGeom prst="rect">
            <a:avLst/>
          </a:prstGeom>
          <a:noFill/>
          <a:ln/>
        </p:spPr>
        <p:txBody>
          <a:bodyPr wrap="non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5:</a:t>
            </a:r>
            <a:r>
              <a:rPr lang="en-US" sz="1250" dirty="0">
                <a:solidFill>
                  <a:srgbClr val="15213F"/>
                </a:solidFill>
                <a:latin typeface="Roboto" pitchFamily="34" charset="0"/>
                <a:ea typeface="Roboto" pitchFamily="34" charset="-122"/>
                <a:cs typeface="Roboto" pitchFamily="34" charset="-120"/>
              </a:rPr>
              <a:t> Enter a name for your new database (e.g., "SecurityAudit.sdb") and click </a:t>
            </a:r>
            <a:r>
              <a:rPr lang="en-US" sz="1250" b="1" dirty="0">
                <a:solidFill>
                  <a:srgbClr val="15213F"/>
                </a:solidFill>
                <a:latin typeface="Roboto" pitchFamily="34" charset="0"/>
                <a:ea typeface="Roboto" pitchFamily="34" charset="-122"/>
                <a:cs typeface="Roboto" pitchFamily="34" charset="-120"/>
              </a:rPr>
              <a:t>Open</a:t>
            </a:r>
            <a:r>
              <a:rPr lang="en-US" sz="1250" dirty="0">
                <a:solidFill>
                  <a:srgbClr val="15213F"/>
                </a:solidFill>
                <a:latin typeface="Roboto" pitchFamily="34" charset="0"/>
                <a:ea typeface="Roboto" pitchFamily="34" charset="-122"/>
                <a:cs typeface="Roboto" pitchFamily="34" charset="-120"/>
              </a:rPr>
              <a:t>.</a:t>
            </a:r>
            <a:endParaRPr lang="en-US" sz="1250" dirty="0"/>
          </a:p>
        </p:txBody>
      </p:sp>
      <p:sp>
        <p:nvSpPr>
          <p:cNvPr id="13" name="Text 9"/>
          <p:cNvSpPr/>
          <p:nvPr/>
        </p:nvSpPr>
        <p:spPr>
          <a:xfrm>
            <a:off x="7555944" y="3816191"/>
            <a:ext cx="6271855" cy="521017"/>
          </a:xfrm>
          <a:prstGeom prst="rect">
            <a:avLst/>
          </a:prstGeom>
          <a:noFill/>
          <a:ln/>
        </p:spPr>
        <p:txBody>
          <a:bodyPr wrap="squar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6:</a:t>
            </a:r>
            <a:r>
              <a:rPr lang="en-US" sz="1250" dirty="0">
                <a:solidFill>
                  <a:srgbClr val="15213F"/>
                </a:solidFill>
                <a:latin typeface="Roboto" pitchFamily="34" charset="0"/>
                <a:ea typeface="Roboto" pitchFamily="34" charset="-122"/>
                <a:cs typeface="Roboto" pitchFamily="34" charset="-120"/>
              </a:rPr>
              <a:t> Select a security template to import (browse to </a:t>
            </a:r>
            <a:r>
              <a:rPr lang="en-US" sz="1250" dirty="0">
                <a:solidFill>
                  <a:srgbClr val="15213F"/>
                </a:solidFill>
                <a:highlight>
                  <a:srgbClr val="EEEFF1"/>
                </a:highlight>
                <a:latin typeface="Consolas" pitchFamily="34" charset="0"/>
                <a:ea typeface="Consolas" pitchFamily="34" charset="-122"/>
                <a:cs typeface="Consolas" pitchFamily="34" charset="-120"/>
              </a:rPr>
              <a:t>%SystemRoot%\Security\Templates</a:t>
            </a:r>
            <a:r>
              <a:rPr lang="en-US" sz="1250" dirty="0">
                <a:solidFill>
                  <a:srgbClr val="15213F"/>
                </a:solidFill>
                <a:latin typeface="Roboto" pitchFamily="34" charset="0"/>
                <a:ea typeface="Roboto" pitchFamily="34" charset="-122"/>
                <a:cs typeface="Roboto" pitchFamily="34" charset="-120"/>
              </a:rPr>
              <a:t>), then click </a:t>
            </a:r>
            <a:r>
              <a:rPr lang="en-US" sz="1250" b="1" dirty="0">
                <a:solidFill>
                  <a:srgbClr val="15213F"/>
                </a:solidFill>
                <a:latin typeface="Roboto" pitchFamily="34" charset="0"/>
                <a:ea typeface="Roboto" pitchFamily="34" charset="-122"/>
                <a:cs typeface="Roboto" pitchFamily="34" charset="-120"/>
              </a:rPr>
              <a:t>Open</a:t>
            </a:r>
            <a:r>
              <a:rPr lang="en-US" sz="1250" dirty="0">
                <a:solidFill>
                  <a:srgbClr val="15213F"/>
                </a:solidFill>
                <a:latin typeface="Roboto" pitchFamily="34" charset="0"/>
                <a:ea typeface="Roboto" pitchFamily="34" charset="-122"/>
                <a:cs typeface="Roboto" pitchFamily="34" charset="-120"/>
              </a:rPr>
              <a:t>.</a:t>
            </a:r>
            <a:endParaRPr lang="en-US" sz="1250" dirty="0"/>
          </a:p>
        </p:txBody>
      </p:sp>
      <p:pic>
        <p:nvPicPr>
          <p:cNvPr id="14" name="Image 2" descr="preencoded.png"/>
          <p:cNvPicPr>
            <a:picLocks noChangeAspect="1"/>
          </p:cNvPicPr>
          <p:nvPr/>
        </p:nvPicPr>
        <p:blipFill>
          <a:blip r:embed="rId3"/>
          <a:stretch>
            <a:fillRect/>
          </a:stretch>
        </p:blipFill>
        <p:spPr>
          <a:xfrm>
            <a:off x="642104" y="5139690"/>
            <a:ext cx="6592848" cy="1143000"/>
          </a:xfrm>
          <a:prstGeom prst="rect">
            <a:avLst/>
          </a:prstGeom>
        </p:spPr>
      </p:pic>
      <p:sp>
        <p:nvSpPr>
          <p:cNvPr id="15" name="Text 10"/>
          <p:cNvSpPr/>
          <p:nvPr/>
        </p:nvSpPr>
        <p:spPr>
          <a:xfrm>
            <a:off x="802600" y="5781794"/>
            <a:ext cx="2901791" cy="250746"/>
          </a:xfrm>
          <a:prstGeom prst="rect">
            <a:avLst/>
          </a:prstGeom>
          <a:noFill/>
          <a:ln/>
        </p:spPr>
        <p:txBody>
          <a:bodyPr wrap="none" lIns="0" tIns="0" rIns="0" bIns="0" rtlCol="0" anchor="t"/>
          <a:lstStyle/>
          <a:p>
            <a:pPr marL="0" indent="0" algn="l">
              <a:lnSpc>
                <a:spcPts val="1950"/>
              </a:lnSpc>
              <a:buNone/>
            </a:pPr>
            <a:r>
              <a:rPr lang="en-US" sz="1550" dirty="0">
                <a:solidFill>
                  <a:srgbClr val="15213F"/>
                </a:solidFill>
                <a:latin typeface="Roboto Slab" pitchFamily="34" charset="0"/>
                <a:ea typeface="Roboto Slab" pitchFamily="34" charset="-122"/>
                <a:cs typeface="Roboto Slab" pitchFamily="34" charset="-120"/>
              </a:rPr>
              <a:t>Analyze Current Configuration</a:t>
            </a:r>
            <a:endParaRPr lang="en-US" sz="1550" dirty="0"/>
          </a:p>
        </p:txBody>
      </p:sp>
      <p:sp>
        <p:nvSpPr>
          <p:cNvPr id="16" name="Text 11"/>
          <p:cNvSpPr/>
          <p:nvPr/>
        </p:nvSpPr>
        <p:spPr>
          <a:xfrm>
            <a:off x="802600" y="6128861"/>
            <a:ext cx="6271855" cy="513398"/>
          </a:xfrm>
          <a:prstGeom prst="rect">
            <a:avLst/>
          </a:prstGeom>
          <a:noFill/>
          <a:ln/>
        </p:spPr>
        <p:txBody>
          <a:bodyPr wrap="squar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7:</a:t>
            </a:r>
            <a:r>
              <a:rPr lang="en-US" sz="1250" dirty="0">
                <a:solidFill>
                  <a:srgbClr val="15213F"/>
                </a:solidFill>
                <a:latin typeface="Roboto" pitchFamily="34" charset="0"/>
                <a:ea typeface="Roboto" pitchFamily="34" charset="-122"/>
                <a:cs typeface="Roboto" pitchFamily="34" charset="-120"/>
              </a:rPr>
              <a:t> Right-click </a:t>
            </a:r>
            <a:r>
              <a:rPr lang="en-US" sz="1250" b="1" dirty="0">
                <a:solidFill>
                  <a:srgbClr val="15213F"/>
                </a:solidFill>
                <a:latin typeface="Roboto" pitchFamily="34" charset="0"/>
                <a:ea typeface="Roboto" pitchFamily="34" charset="-122"/>
                <a:cs typeface="Roboto" pitchFamily="34" charset="-120"/>
              </a:rPr>
              <a:t>Security Configuration and Analysis</a:t>
            </a:r>
            <a:r>
              <a:rPr lang="en-US" sz="1250" dirty="0">
                <a:solidFill>
                  <a:srgbClr val="15213F"/>
                </a:solidFill>
                <a:latin typeface="Roboto" pitchFamily="34" charset="0"/>
                <a:ea typeface="Roboto" pitchFamily="34" charset="-122"/>
                <a:cs typeface="Roboto" pitchFamily="34" charset="-120"/>
              </a:rPr>
              <a:t> and select </a:t>
            </a:r>
            <a:r>
              <a:rPr lang="en-US" sz="1250" b="1" dirty="0">
                <a:solidFill>
                  <a:srgbClr val="15213F"/>
                </a:solidFill>
                <a:latin typeface="Roboto" pitchFamily="34" charset="0"/>
                <a:ea typeface="Roboto" pitchFamily="34" charset="-122"/>
                <a:cs typeface="Roboto" pitchFamily="34" charset="-120"/>
              </a:rPr>
              <a:t>Analyze Computer Now</a:t>
            </a:r>
            <a:r>
              <a:rPr lang="en-US" sz="1250" dirty="0">
                <a:solidFill>
                  <a:srgbClr val="15213F"/>
                </a:solidFill>
                <a:latin typeface="Roboto" pitchFamily="34" charset="0"/>
                <a:ea typeface="Roboto" pitchFamily="34" charset="-122"/>
                <a:cs typeface="Roboto" pitchFamily="34" charset="-120"/>
              </a:rPr>
              <a:t>.</a:t>
            </a:r>
            <a:endParaRPr lang="en-US" sz="1250" dirty="0"/>
          </a:p>
        </p:txBody>
      </p:sp>
      <p:sp>
        <p:nvSpPr>
          <p:cNvPr id="17" name="Text 12"/>
          <p:cNvSpPr/>
          <p:nvPr/>
        </p:nvSpPr>
        <p:spPr>
          <a:xfrm>
            <a:off x="802600" y="6738580"/>
            <a:ext cx="6271855" cy="256699"/>
          </a:xfrm>
          <a:prstGeom prst="rect">
            <a:avLst/>
          </a:prstGeom>
          <a:noFill/>
          <a:ln/>
        </p:spPr>
        <p:txBody>
          <a:bodyPr wrap="non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8:</a:t>
            </a:r>
            <a:r>
              <a:rPr lang="en-US" sz="1250" dirty="0">
                <a:solidFill>
                  <a:srgbClr val="15213F"/>
                </a:solidFill>
                <a:latin typeface="Roboto" pitchFamily="34" charset="0"/>
                <a:ea typeface="Roboto" pitchFamily="34" charset="-122"/>
                <a:cs typeface="Roboto" pitchFamily="34" charset="-120"/>
              </a:rPr>
              <a:t> Accept the default log file path or specify a custom location, then click </a:t>
            </a:r>
            <a:r>
              <a:rPr lang="en-US" sz="1250" b="1" dirty="0">
                <a:solidFill>
                  <a:srgbClr val="15213F"/>
                </a:solidFill>
                <a:latin typeface="Roboto" pitchFamily="34" charset="0"/>
                <a:ea typeface="Roboto" pitchFamily="34" charset="-122"/>
                <a:cs typeface="Roboto" pitchFamily="34" charset="-120"/>
              </a:rPr>
              <a:t>OK</a:t>
            </a:r>
            <a:r>
              <a:rPr lang="en-US" sz="1250" dirty="0">
                <a:solidFill>
                  <a:srgbClr val="15213F"/>
                </a:solidFill>
                <a:latin typeface="Roboto" pitchFamily="34" charset="0"/>
                <a:ea typeface="Roboto" pitchFamily="34" charset="-122"/>
                <a:cs typeface="Roboto" pitchFamily="34" charset="-120"/>
              </a:rPr>
              <a:t>.</a:t>
            </a:r>
            <a:endParaRPr lang="en-US" sz="1250" dirty="0"/>
          </a:p>
        </p:txBody>
      </p:sp>
      <p:sp>
        <p:nvSpPr>
          <p:cNvPr id="18" name="Text 13"/>
          <p:cNvSpPr/>
          <p:nvPr/>
        </p:nvSpPr>
        <p:spPr>
          <a:xfrm>
            <a:off x="802600" y="7091601"/>
            <a:ext cx="6271855" cy="513398"/>
          </a:xfrm>
          <a:prstGeom prst="rect">
            <a:avLst/>
          </a:prstGeom>
          <a:noFill/>
          <a:ln/>
        </p:spPr>
        <p:txBody>
          <a:bodyPr wrap="squar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9:</a:t>
            </a:r>
            <a:r>
              <a:rPr lang="en-US" sz="1250" dirty="0">
                <a:solidFill>
                  <a:srgbClr val="15213F"/>
                </a:solidFill>
                <a:latin typeface="Roboto" pitchFamily="34" charset="0"/>
                <a:ea typeface="Roboto" pitchFamily="34" charset="-122"/>
                <a:cs typeface="Roboto" pitchFamily="34" charset="-120"/>
              </a:rPr>
              <a:t> Review the analysis results. Items marked with a red X indicate discrepancies between the current configuration and the template.</a:t>
            </a:r>
            <a:endParaRPr lang="en-US" sz="1250" dirty="0"/>
          </a:p>
        </p:txBody>
      </p:sp>
      <p:pic>
        <p:nvPicPr>
          <p:cNvPr id="19" name="Image 3" descr="preencoded.png"/>
          <p:cNvPicPr>
            <a:picLocks noChangeAspect="1"/>
          </p:cNvPicPr>
          <p:nvPr/>
        </p:nvPicPr>
        <p:blipFill>
          <a:blip r:embed="rId3"/>
          <a:stretch>
            <a:fillRect/>
          </a:stretch>
        </p:blipFill>
        <p:spPr>
          <a:xfrm>
            <a:off x="7395448" y="4898946"/>
            <a:ext cx="6592848" cy="1143000"/>
          </a:xfrm>
          <a:prstGeom prst="rect">
            <a:avLst/>
          </a:prstGeom>
        </p:spPr>
      </p:pic>
      <p:sp>
        <p:nvSpPr>
          <p:cNvPr id="20" name="Text 14"/>
          <p:cNvSpPr/>
          <p:nvPr/>
        </p:nvSpPr>
        <p:spPr>
          <a:xfrm>
            <a:off x="7555944" y="5541050"/>
            <a:ext cx="2761178" cy="250746"/>
          </a:xfrm>
          <a:prstGeom prst="rect">
            <a:avLst/>
          </a:prstGeom>
          <a:noFill/>
          <a:ln/>
        </p:spPr>
        <p:txBody>
          <a:bodyPr wrap="none" lIns="0" tIns="0" rIns="0" bIns="0" rtlCol="0" anchor="t"/>
          <a:lstStyle/>
          <a:p>
            <a:pPr marL="0" indent="0" algn="l">
              <a:lnSpc>
                <a:spcPts val="1950"/>
              </a:lnSpc>
              <a:buNone/>
            </a:pPr>
            <a:r>
              <a:rPr lang="en-US" sz="1550" dirty="0">
                <a:solidFill>
                  <a:srgbClr val="15213F"/>
                </a:solidFill>
                <a:latin typeface="Roboto Slab" pitchFamily="34" charset="0"/>
                <a:ea typeface="Roboto Slab" pitchFamily="34" charset="-122"/>
                <a:cs typeface="Roboto Slab" pitchFamily="34" charset="-120"/>
              </a:rPr>
              <a:t>Apply Security Configuration</a:t>
            </a:r>
            <a:endParaRPr lang="en-US" sz="1550" dirty="0"/>
          </a:p>
        </p:txBody>
      </p:sp>
      <p:sp>
        <p:nvSpPr>
          <p:cNvPr id="21" name="Text 15"/>
          <p:cNvSpPr/>
          <p:nvPr/>
        </p:nvSpPr>
        <p:spPr>
          <a:xfrm>
            <a:off x="7555944" y="5888117"/>
            <a:ext cx="6271855" cy="513398"/>
          </a:xfrm>
          <a:prstGeom prst="rect">
            <a:avLst/>
          </a:prstGeom>
          <a:noFill/>
          <a:ln/>
        </p:spPr>
        <p:txBody>
          <a:bodyPr wrap="squar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10:</a:t>
            </a:r>
            <a:r>
              <a:rPr lang="en-US" sz="1250" dirty="0">
                <a:solidFill>
                  <a:srgbClr val="15213F"/>
                </a:solidFill>
                <a:latin typeface="Roboto" pitchFamily="34" charset="0"/>
                <a:ea typeface="Roboto" pitchFamily="34" charset="-122"/>
                <a:cs typeface="Roboto" pitchFamily="34" charset="-120"/>
              </a:rPr>
              <a:t> After reviewing discrepancies, right-click </a:t>
            </a:r>
            <a:r>
              <a:rPr lang="en-US" sz="1250" b="1" dirty="0">
                <a:solidFill>
                  <a:srgbClr val="15213F"/>
                </a:solidFill>
                <a:latin typeface="Roboto" pitchFamily="34" charset="0"/>
                <a:ea typeface="Roboto" pitchFamily="34" charset="-122"/>
                <a:cs typeface="Roboto" pitchFamily="34" charset="-120"/>
              </a:rPr>
              <a:t>Security Configuration and Analysis</a:t>
            </a:r>
            <a:r>
              <a:rPr lang="en-US" sz="1250" dirty="0">
                <a:solidFill>
                  <a:srgbClr val="15213F"/>
                </a:solidFill>
                <a:latin typeface="Roboto" pitchFamily="34" charset="0"/>
                <a:ea typeface="Roboto" pitchFamily="34" charset="-122"/>
                <a:cs typeface="Roboto" pitchFamily="34" charset="-120"/>
              </a:rPr>
              <a:t> and select </a:t>
            </a:r>
            <a:r>
              <a:rPr lang="en-US" sz="1250" b="1" dirty="0">
                <a:solidFill>
                  <a:srgbClr val="15213F"/>
                </a:solidFill>
                <a:latin typeface="Roboto" pitchFamily="34" charset="0"/>
                <a:ea typeface="Roboto" pitchFamily="34" charset="-122"/>
                <a:cs typeface="Roboto" pitchFamily="34" charset="-120"/>
              </a:rPr>
              <a:t>Configure Computer Now</a:t>
            </a:r>
            <a:r>
              <a:rPr lang="en-US" sz="1250" dirty="0">
                <a:solidFill>
                  <a:srgbClr val="15213F"/>
                </a:solidFill>
                <a:latin typeface="Roboto" pitchFamily="34" charset="0"/>
                <a:ea typeface="Roboto" pitchFamily="34" charset="-122"/>
                <a:cs typeface="Roboto" pitchFamily="34" charset="-120"/>
              </a:rPr>
              <a:t>.</a:t>
            </a:r>
            <a:endParaRPr lang="en-US" sz="1250" dirty="0"/>
          </a:p>
        </p:txBody>
      </p:sp>
      <p:sp>
        <p:nvSpPr>
          <p:cNvPr id="22" name="Text 16"/>
          <p:cNvSpPr/>
          <p:nvPr/>
        </p:nvSpPr>
        <p:spPr>
          <a:xfrm>
            <a:off x="7555944" y="6497836"/>
            <a:ext cx="6271855" cy="513398"/>
          </a:xfrm>
          <a:prstGeom prst="rect">
            <a:avLst/>
          </a:prstGeom>
          <a:noFill/>
          <a:ln/>
        </p:spPr>
        <p:txBody>
          <a:bodyPr wrap="squar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11:</a:t>
            </a:r>
            <a:r>
              <a:rPr lang="en-US" sz="1250" dirty="0">
                <a:solidFill>
                  <a:srgbClr val="15213F"/>
                </a:solidFill>
                <a:latin typeface="Roboto" pitchFamily="34" charset="0"/>
                <a:ea typeface="Roboto" pitchFamily="34" charset="-122"/>
                <a:cs typeface="Roboto" pitchFamily="34" charset="-120"/>
              </a:rPr>
              <a:t> Confirm the log file path and click </a:t>
            </a:r>
            <a:r>
              <a:rPr lang="en-US" sz="1250" b="1" dirty="0">
                <a:solidFill>
                  <a:srgbClr val="15213F"/>
                </a:solidFill>
                <a:latin typeface="Roboto" pitchFamily="34" charset="0"/>
                <a:ea typeface="Roboto" pitchFamily="34" charset="-122"/>
                <a:cs typeface="Roboto" pitchFamily="34" charset="-120"/>
              </a:rPr>
              <a:t>OK</a:t>
            </a:r>
            <a:r>
              <a:rPr lang="en-US" sz="1250" dirty="0">
                <a:solidFill>
                  <a:srgbClr val="15213F"/>
                </a:solidFill>
                <a:latin typeface="Roboto" pitchFamily="34" charset="0"/>
                <a:ea typeface="Roboto" pitchFamily="34" charset="-122"/>
                <a:cs typeface="Roboto" pitchFamily="34" charset="-120"/>
              </a:rPr>
              <a:t> to apply the security template settings to your system.</a:t>
            </a:r>
            <a:endParaRPr lang="en-US" sz="1250" dirty="0"/>
          </a:p>
        </p:txBody>
      </p:sp>
      <p:sp>
        <p:nvSpPr>
          <p:cNvPr id="23" name="Text 17"/>
          <p:cNvSpPr/>
          <p:nvPr/>
        </p:nvSpPr>
        <p:spPr>
          <a:xfrm>
            <a:off x="7555944" y="7107555"/>
            <a:ext cx="6271855" cy="513398"/>
          </a:xfrm>
          <a:prstGeom prst="rect">
            <a:avLst/>
          </a:prstGeom>
          <a:noFill/>
          <a:ln/>
        </p:spPr>
        <p:txBody>
          <a:bodyPr wrap="square" lIns="0" tIns="0" rIns="0" bIns="0" rtlCol="0" anchor="t"/>
          <a:lstStyle/>
          <a:p>
            <a:pPr marL="0" indent="0" algn="l">
              <a:lnSpc>
                <a:spcPts val="2000"/>
              </a:lnSpc>
              <a:buNone/>
            </a:pPr>
            <a:r>
              <a:rPr lang="en-US" sz="1250" b="1" dirty="0">
                <a:solidFill>
                  <a:srgbClr val="15213F"/>
                </a:solidFill>
                <a:latin typeface="Roboto" pitchFamily="34" charset="0"/>
                <a:ea typeface="Roboto" pitchFamily="34" charset="-122"/>
                <a:cs typeface="Roboto" pitchFamily="34" charset="-120"/>
              </a:rPr>
              <a:t>Step 12:</a:t>
            </a:r>
            <a:r>
              <a:rPr lang="en-US" sz="1250" dirty="0">
                <a:solidFill>
                  <a:srgbClr val="15213F"/>
                </a:solidFill>
                <a:latin typeface="Roboto" pitchFamily="34" charset="0"/>
                <a:ea typeface="Roboto" pitchFamily="34" charset="-122"/>
                <a:cs typeface="Roboto" pitchFamily="34" charset="-120"/>
              </a:rPr>
              <a:t> Review the configuration log for any errors or warnings that may require manual intervention.</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9844" y="504944"/>
            <a:ext cx="5925979" cy="412313"/>
          </a:xfrm>
          <a:prstGeom prst="rect">
            <a:avLst/>
          </a:prstGeom>
          <a:noFill/>
          <a:ln/>
        </p:spPr>
        <p:txBody>
          <a:bodyPr wrap="none" lIns="0" tIns="0" rIns="0" bIns="0" rtlCol="0" anchor="t"/>
          <a:lstStyle/>
          <a:p>
            <a:pPr marL="0" indent="0" algn="l">
              <a:lnSpc>
                <a:spcPts val="3200"/>
              </a:lnSpc>
              <a:buNone/>
            </a:pPr>
            <a:r>
              <a:rPr lang="en-US" sz="2550" dirty="0">
                <a:solidFill>
                  <a:srgbClr val="3257B8"/>
                </a:solidFill>
                <a:latin typeface="Roboto Slab" pitchFamily="34" charset="0"/>
                <a:ea typeface="Roboto Slab" pitchFamily="34" charset="-122"/>
                <a:cs typeface="Roboto Slab" pitchFamily="34" charset="-120"/>
              </a:rPr>
              <a:t>Interpreting Security Analysis Results</a:t>
            </a:r>
            <a:endParaRPr lang="en-US" sz="2550" dirty="0"/>
          </a:p>
        </p:txBody>
      </p:sp>
      <p:pic>
        <p:nvPicPr>
          <p:cNvPr id="3" name="Image 0" descr="preencoded.png"/>
          <p:cNvPicPr>
            <a:picLocks noChangeAspect="1"/>
          </p:cNvPicPr>
          <p:nvPr/>
        </p:nvPicPr>
        <p:blipFill>
          <a:blip r:embed="rId3"/>
          <a:stretch>
            <a:fillRect/>
          </a:stretch>
        </p:blipFill>
        <p:spPr>
          <a:xfrm>
            <a:off x="659844" y="1350169"/>
            <a:ext cx="6454140" cy="4078367"/>
          </a:xfrm>
          <a:prstGeom prst="rect">
            <a:avLst/>
          </a:prstGeom>
        </p:spPr>
      </p:pic>
      <p:sp>
        <p:nvSpPr>
          <p:cNvPr id="4" name="Text 1"/>
          <p:cNvSpPr/>
          <p:nvPr/>
        </p:nvSpPr>
        <p:spPr>
          <a:xfrm>
            <a:off x="7524036" y="1313140"/>
            <a:ext cx="6454140" cy="527923"/>
          </a:xfrm>
          <a:prstGeom prst="rect">
            <a:avLst/>
          </a:prstGeom>
          <a:noFill/>
          <a:ln/>
        </p:spPr>
        <p:txBody>
          <a:bodyPr wrap="square" lIns="0" tIns="0" rIns="0" bIns="0" rtlCol="0" anchor="t"/>
          <a:lstStyle/>
          <a:p>
            <a:pPr marL="0" indent="0" algn="l">
              <a:lnSpc>
                <a:spcPts val="2050"/>
              </a:lnSpc>
              <a:buNone/>
            </a:pPr>
            <a:r>
              <a:rPr lang="en-US" sz="1250" dirty="0">
                <a:solidFill>
                  <a:srgbClr val="15213F"/>
                </a:solidFill>
                <a:latin typeface="Roboto" pitchFamily="34" charset="0"/>
                <a:ea typeface="Roboto" pitchFamily="34" charset="-122"/>
                <a:cs typeface="Roboto" pitchFamily="34" charset="-120"/>
              </a:rPr>
              <a:t>Understanding the visual indicators in the Security Configuration and Analysis snap-in is crucial for effective security auditing and remediation.</a:t>
            </a:r>
            <a:endParaRPr lang="en-US" sz="1250" dirty="0"/>
          </a:p>
        </p:txBody>
      </p:sp>
      <p:sp>
        <p:nvSpPr>
          <p:cNvPr id="5" name="Shape 2"/>
          <p:cNvSpPr/>
          <p:nvPr/>
        </p:nvSpPr>
        <p:spPr>
          <a:xfrm>
            <a:off x="7524036" y="2026563"/>
            <a:ext cx="6454140" cy="1326118"/>
          </a:xfrm>
          <a:prstGeom prst="roundRect">
            <a:avLst>
              <a:gd name="adj" fmla="val 1866"/>
            </a:avLst>
          </a:prstGeom>
          <a:solidFill>
            <a:srgbClr val="FBFCFE"/>
          </a:solidFill>
          <a:ln w="22860">
            <a:solidFill>
              <a:srgbClr val="CFD2D8"/>
            </a:solidFill>
            <a:prstDash val="solid"/>
          </a:ln>
        </p:spPr>
      </p:sp>
      <p:sp>
        <p:nvSpPr>
          <p:cNvPr id="6" name="Text 3"/>
          <p:cNvSpPr/>
          <p:nvPr/>
        </p:nvSpPr>
        <p:spPr>
          <a:xfrm>
            <a:off x="7711797" y="2214324"/>
            <a:ext cx="2062282" cy="257770"/>
          </a:xfrm>
          <a:prstGeom prst="rect">
            <a:avLst/>
          </a:prstGeom>
          <a:noFill/>
          <a:ln/>
        </p:spPr>
        <p:txBody>
          <a:bodyPr wrap="none" lIns="0" tIns="0" rIns="0" bIns="0" rtlCol="0" anchor="t"/>
          <a:lstStyle/>
          <a:p>
            <a:pPr marL="0" indent="0" algn="l">
              <a:lnSpc>
                <a:spcPts val="2000"/>
              </a:lnSpc>
              <a:buNone/>
            </a:pPr>
            <a:r>
              <a:rPr lang="en-US" sz="1600" dirty="0">
                <a:solidFill>
                  <a:srgbClr val="15213F"/>
                </a:solidFill>
                <a:latin typeface="Roboto Slab" pitchFamily="34" charset="0"/>
                <a:ea typeface="Roboto Slab" pitchFamily="34" charset="-122"/>
                <a:cs typeface="Roboto Slab" pitchFamily="34" charset="-120"/>
              </a:rPr>
              <a:t>Green Check Mark ✓</a:t>
            </a:r>
            <a:endParaRPr lang="en-US" sz="1600" dirty="0"/>
          </a:p>
        </p:txBody>
      </p:sp>
      <p:sp>
        <p:nvSpPr>
          <p:cNvPr id="7" name="Text 4"/>
          <p:cNvSpPr/>
          <p:nvPr/>
        </p:nvSpPr>
        <p:spPr>
          <a:xfrm>
            <a:off x="7711797" y="2636996"/>
            <a:ext cx="6078617" cy="527923"/>
          </a:xfrm>
          <a:prstGeom prst="rect">
            <a:avLst/>
          </a:prstGeom>
          <a:noFill/>
          <a:ln/>
        </p:spPr>
        <p:txBody>
          <a:bodyPr wrap="square" lIns="0" tIns="0" rIns="0" bIns="0" rtlCol="0" anchor="t"/>
          <a:lstStyle/>
          <a:p>
            <a:pPr marL="0" indent="0" algn="l">
              <a:lnSpc>
                <a:spcPts val="2050"/>
              </a:lnSpc>
              <a:buNone/>
            </a:pPr>
            <a:r>
              <a:rPr lang="en-US" sz="1250" dirty="0">
                <a:solidFill>
                  <a:srgbClr val="15213F"/>
                </a:solidFill>
                <a:latin typeface="Roboto" pitchFamily="34" charset="0"/>
                <a:ea typeface="Roboto" pitchFamily="34" charset="-122"/>
                <a:cs typeface="Roboto" pitchFamily="34" charset="-120"/>
              </a:rPr>
              <a:t>The system configuration matches the security template baseline. No action required for this setting.</a:t>
            </a:r>
            <a:endParaRPr lang="en-US" sz="1250" dirty="0"/>
          </a:p>
        </p:txBody>
      </p:sp>
      <p:sp>
        <p:nvSpPr>
          <p:cNvPr id="8" name="Shape 5"/>
          <p:cNvSpPr/>
          <p:nvPr/>
        </p:nvSpPr>
        <p:spPr>
          <a:xfrm>
            <a:off x="7524036" y="3517583"/>
            <a:ext cx="6454140" cy="1326118"/>
          </a:xfrm>
          <a:prstGeom prst="roundRect">
            <a:avLst>
              <a:gd name="adj" fmla="val 1866"/>
            </a:avLst>
          </a:prstGeom>
          <a:solidFill>
            <a:srgbClr val="FBFCFE"/>
          </a:solidFill>
          <a:ln w="22860">
            <a:solidFill>
              <a:srgbClr val="CFD2D8"/>
            </a:solidFill>
            <a:prstDash val="solid"/>
          </a:ln>
        </p:spPr>
      </p:sp>
      <p:sp>
        <p:nvSpPr>
          <p:cNvPr id="9" name="Text 6"/>
          <p:cNvSpPr/>
          <p:nvPr/>
        </p:nvSpPr>
        <p:spPr>
          <a:xfrm>
            <a:off x="7711797" y="3705344"/>
            <a:ext cx="2062282" cy="257770"/>
          </a:xfrm>
          <a:prstGeom prst="rect">
            <a:avLst/>
          </a:prstGeom>
          <a:noFill/>
          <a:ln/>
        </p:spPr>
        <p:txBody>
          <a:bodyPr wrap="none" lIns="0" tIns="0" rIns="0" bIns="0" rtlCol="0" anchor="t"/>
          <a:lstStyle/>
          <a:p>
            <a:pPr marL="0" indent="0" algn="l">
              <a:lnSpc>
                <a:spcPts val="2000"/>
              </a:lnSpc>
              <a:buNone/>
            </a:pPr>
            <a:r>
              <a:rPr lang="en-US" sz="1600" dirty="0">
                <a:solidFill>
                  <a:srgbClr val="15213F"/>
                </a:solidFill>
                <a:latin typeface="Roboto Slab" pitchFamily="34" charset="0"/>
                <a:ea typeface="Roboto Slab" pitchFamily="34" charset="-122"/>
                <a:cs typeface="Roboto Slab" pitchFamily="34" charset="-120"/>
              </a:rPr>
              <a:t>Red X ✗</a:t>
            </a:r>
            <a:endParaRPr lang="en-US" sz="1600" dirty="0"/>
          </a:p>
        </p:txBody>
      </p:sp>
      <p:sp>
        <p:nvSpPr>
          <p:cNvPr id="10" name="Text 7"/>
          <p:cNvSpPr/>
          <p:nvPr/>
        </p:nvSpPr>
        <p:spPr>
          <a:xfrm>
            <a:off x="7711797" y="4128016"/>
            <a:ext cx="6078617" cy="527923"/>
          </a:xfrm>
          <a:prstGeom prst="rect">
            <a:avLst/>
          </a:prstGeom>
          <a:noFill/>
          <a:ln/>
        </p:spPr>
        <p:txBody>
          <a:bodyPr wrap="square" lIns="0" tIns="0" rIns="0" bIns="0" rtlCol="0" anchor="t"/>
          <a:lstStyle/>
          <a:p>
            <a:pPr marL="0" indent="0" algn="l">
              <a:lnSpc>
                <a:spcPts val="2050"/>
              </a:lnSpc>
              <a:buNone/>
            </a:pPr>
            <a:r>
              <a:rPr lang="en-US" sz="1250" dirty="0">
                <a:solidFill>
                  <a:srgbClr val="15213F"/>
                </a:solidFill>
                <a:latin typeface="Roboto" pitchFamily="34" charset="0"/>
                <a:ea typeface="Roboto" pitchFamily="34" charset="-122"/>
                <a:cs typeface="Roboto" pitchFamily="34" charset="-120"/>
              </a:rPr>
              <a:t>Configuration mismatch detected. The current system setting differs from the template recommendation and requires review and potential remediation.</a:t>
            </a:r>
            <a:endParaRPr lang="en-US" sz="1250" dirty="0"/>
          </a:p>
        </p:txBody>
      </p:sp>
      <p:sp>
        <p:nvSpPr>
          <p:cNvPr id="11" name="Shape 8"/>
          <p:cNvSpPr/>
          <p:nvPr/>
        </p:nvSpPr>
        <p:spPr>
          <a:xfrm>
            <a:off x="7524036" y="5008602"/>
            <a:ext cx="6454140" cy="1326118"/>
          </a:xfrm>
          <a:prstGeom prst="roundRect">
            <a:avLst>
              <a:gd name="adj" fmla="val 1866"/>
            </a:avLst>
          </a:prstGeom>
          <a:solidFill>
            <a:srgbClr val="FBFCFE"/>
          </a:solidFill>
          <a:ln w="22860">
            <a:solidFill>
              <a:srgbClr val="CFD2D8"/>
            </a:solidFill>
            <a:prstDash val="solid"/>
          </a:ln>
        </p:spPr>
      </p:sp>
      <p:sp>
        <p:nvSpPr>
          <p:cNvPr id="12" name="Text 9"/>
          <p:cNvSpPr/>
          <p:nvPr/>
        </p:nvSpPr>
        <p:spPr>
          <a:xfrm>
            <a:off x="7711797" y="5196364"/>
            <a:ext cx="2062282" cy="257770"/>
          </a:xfrm>
          <a:prstGeom prst="rect">
            <a:avLst/>
          </a:prstGeom>
          <a:noFill/>
          <a:ln/>
        </p:spPr>
        <p:txBody>
          <a:bodyPr wrap="none" lIns="0" tIns="0" rIns="0" bIns="0" rtlCol="0" anchor="t"/>
          <a:lstStyle/>
          <a:p>
            <a:pPr marL="0" indent="0" algn="l">
              <a:lnSpc>
                <a:spcPts val="2000"/>
              </a:lnSpc>
              <a:buNone/>
            </a:pPr>
            <a:r>
              <a:rPr lang="en-US" sz="1600" dirty="0">
                <a:solidFill>
                  <a:srgbClr val="15213F"/>
                </a:solidFill>
                <a:latin typeface="Roboto Slab" pitchFamily="34" charset="0"/>
                <a:ea typeface="Roboto Slab" pitchFamily="34" charset="-122"/>
                <a:cs typeface="Roboto Slab" pitchFamily="34" charset="-120"/>
              </a:rPr>
              <a:t>Question Mark ?</a:t>
            </a:r>
            <a:endParaRPr lang="en-US" sz="1600" dirty="0"/>
          </a:p>
        </p:txBody>
      </p:sp>
      <p:sp>
        <p:nvSpPr>
          <p:cNvPr id="13" name="Text 10"/>
          <p:cNvSpPr/>
          <p:nvPr/>
        </p:nvSpPr>
        <p:spPr>
          <a:xfrm>
            <a:off x="7711797" y="5619036"/>
            <a:ext cx="6078617" cy="527923"/>
          </a:xfrm>
          <a:prstGeom prst="rect">
            <a:avLst/>
          </a:prstGeom>
          <a:noFill/>
          <a:ln/>
        </p:spPr>
        <p:txBody>
          <a:bodyPr wrap="square" lIns="0" tIns="0" rIns="0" bIns="0" rtlCol="0" anchor="t"/>
          <a:lstStyle/>
          <a:p>
            <a:pPr marL="0" indent="0" algn="l">
              <a:lnSpc>
                <a:spcPts val="2050"/>
              </a:lnSpc>
              <a:buNone/>
            </a:pPr>
            <a:r>
              <a:rPr lang="en-US" sz="1250" dirty="0">
                <a:solidFill>
                  <a:srgbClr val="15213F"/>
                </a:solidFill>
                <a:latin typeface="Roboto" pitchFamily="34" charset="0"/>
                <a:ea typeface="Roboto" pitchFamily="34" charset="-122"/>
                <a:cs typeface="Roboto" pitchFamily="34" charset="-120"/>
              </a:rPr>
              <a:t>The setting was not defined in the security template or could not be analyzed. This may indicate a custom configuration or analysis limitation.</a:t>
            </a:r>
            <a:endParaRPr lang="en-US" sz="1250" dirty="0"/>
          </a:p>
        </p:txBody>
      </p:sp>
      <p:sp>
        <p:nvSpPr>
          <p:cNvPr id="14" name="Text 11"/>
          <p:cNvSpPr/>
          <p:nvPr/>
        </p:nvSpPr>
        <p:spPr>
          <a:xfrm>
            <a:off x="7524036" y="6520220"/>
            <a:ext cx="6454140" cy="1055846"/>
          </a:xfrm>
          <a:prstGeom prst="rect">
            <a:avLst/>
          </a:prstGeom>
          <a:noFill/>
          <a:ln/>
        </p:spPr>
        <p:txBody>
          <a:bodyPr wrap="square" lIns="0" tIns="0" rIns="0" bIns="0" rtlCol="0" anchor="t"/>
          <a:lstStyle/>
          <a:p>
            <a:pPr marL="0" indent="0" algn="l">
              <a:lnSpc>
                <a:spcPts val="2050"/>
              </a:lnSpc>
              <a:buNone/>
            </a:pPr>
            <a:r>
              <a:rPr lang="en-US" sz="1250" b="1" dirty="0">
                <a:solidFill>
                  <a:srgbClr val="15213F"/>
                </a:solidFill>
                <a:latin typeface="Roboto" pitchFamily="34" charset="0"/>
                <a:ea typeface="Roboto" pitchFamily="34" charset="-122"/>
                <a:cs typeface="Roboto" pitchFamily="34" charset="-120"/>
              </a:rPr>
              <a:t>Analysis Best Practices:</a:t>
            </a:r>
            <a:r>
              <a:rPr lang="en-US" sz="1250" dirty="0">
                <a:solidFill>
                  <a:srgbClr val="15213F"/>
                </a:solidFill>
                <a:latin typeface="Roboto" pitchFamily="34" charset="0"/>
                <a:ea typeface="Roboto" pitchFamily="34" charset="-122"/>
                <a:cs typeface="Roboto" pitchFamily="34" charset="-120"/>
              </a:rPr>
              <a:t> Always document discrepancies before applying configurations. Some red X indicators may be intentional based on your environment's specific requirements. Review each setting carefully in the context of your security policy and operational needs.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8070" y="557451"/>
            <a:ext cx="8646557" cy="467558"/>
          </a:xfrm>
          <a:prstGeom prst="rect">
            <a:avLst/>
          </a:prstGeom>
          <a:noFill/>
          <a:ln/>
        </p:spPr>
        <p:txBody>
          <a:bodyPr wrap="none" lIns="0" tIns="0" rIns="0" bIns="0" rtlCol="0" anchor="t"/>
          <a:lstStyle/>
          <a:p>
            <a:pPr marL="0" indent="0" algn="l">
              <a:lnSpc>
                <a:spcPts val="3650"/>
              </a:lnSpc>
              <a:buNone/>
            </a:pPr>
            <a:r>
              <a:rPr lang="en-US" sz="2900" dirty="0">
                <a:solidFill>
                  <a:srgbClr val="3257B8"/>
                </a:solidFill>
                <a:latin typeface="Roboto Slab" pitchFamily="34" charset="0"/>
                <a:ea typeface="Roboto Slab" pitchFamily="34" charset="-122"/>
                <a:cs typeface="Roboto Slab" pitchFamily="34" charset="-120"/>
              </a:rPr>
              <a:t>Understanding Local Group Policy Objects (GPOs)</a:t>
            </a:r>
            <a:endParaRPr lang="en-US" sz="2900" dirty="0"/>
          </a:p>
        </p:txBody>
      </p:sp>
      <p:sp>
        <p:nvSpPr>
          <p:cNvPr id="3" name="Text 1"/>
          <p:cNvSpPr/>
          <p:nvPr/>
        </p:nvSpPr>
        <p:spPr>
          <a:xfrm>
            <a:off x="748070" y="1398984"/>
            <a:ext cx="13134261" cy="598408"/>
          </a:xfrm>
          <a:prstGeom prst="rect">
            <a:avLst/>
          </a:prstGeom>
          <a:noFill/>
          <a:ln/>
        </p:spPr>
        <p:txBody>
          <a:bodyPr wrap="square" lIns="0" tIns="0" rIns="0" bIns="0" rtlCol="0" anchor="t"/>
          <a:lstStyle/>
          <a:p>
            <a:pPr marL="0" indent="0" algn="l">
              <a:lnSpc>
                <a:spcPts val="2350"/>
              </a:lnSpc>
              <a:buNone/>
            </a:pPr>
            <a:r>
              <a:rPr lang="en-US" sz="1450" dirty="0">
                <a:solidFill>
                  <a:srgbClr val="15213F"/>
                </a:solidFill>
                <a:latin typeface="Roboto" pitchFamily="34" charset="0"/>
                <a:ea typeface="Roboto" pitchFamily="34" charset="-122"/>
                <a:cs typeface="Roboto" pitchFamily="34" charset="-120"/>
              </a:rPr>
              <a:t>Local Group Policy Objects are collections of security and configuration settings stored on individual computers that govern operating system behavior, user experience, and security controls. Unlike Domain GPOs, Local GPOs are confined to a single machine and do not require Active Directory infrastructure.</a:t>
            </a:r>
            <a:endParaRPr lang="en-US" sz="1450" dirty="0"/>
          </a:p>
        </p:txBody>
      </p:sp>
      <p:sp>
        <p:nvSpPr>
          <p:cNvPr id="4" name="Text 2"/>
          <p:cNvSpPr/>
          <p:nvPr/>
        </p:nvSpPr>
        <p:spPr>
          <a:xfrm>
            <a:off x="748070" y="2394704"/>
            <a:ext cx="5025152" cy="350639"/>
          </a:xfrm>
          <a:prstGeom prst="rect">
            <a:avLst/>
          </a:prstGeom>
          <a:noFill/>
          <a:ln/>
        </p:spPr>
        <p:txBody>
          <a:bodyPr wrap="none" lIns="0" tIns="0" rIns="0" bIns="0" rtlCol="0" anchor="t"/>
          <a:lstStyle/>
          <a:p>
            <a:pPr marL="0" indent="0" algn="l">
              <a:lnSpc>
                <a:spcPts val="2750"/>
              </a:lnSpc>
              <a:buNone/>
            </a:pPr>
            <a:r>
              <a:rPr lang="en-US" sz="2200" dirty="0">
                <a:solidFill>
                  <a:srgbClr val="3257B8"/>
                </a:solidFill>
                <a:latin typeface="Roboto Slab" pitchFamily="34" charset="0"/>
                <a:ea typeface="Roboto Slab" pitchFamily="34" charset="-122"/>
                <a:cs typeface="Roboto Slab" pitchFamily="34" charset="-120"/>
              </a:rPr>
              <a:t>Local GPO Architecture and Hierarchy</a:t>
            </a:r>
            <a:endParaRPr lang="en-US" sz="2200" dirty="0"/>
          </a:p>
        </p:txBody>
      </p:sp>
      <p:sp>
        <p:nvSpPr>
          <p:cNvPr id="5" name="Text 3"/>
          <p:cNvSpPr/>
          <p:nvPr/>
        </p:nvSpPr>
        <p:spPr>
          <a:xfrm>
            <a:off x="748070" y="2932271"/>
            <a:ext cx="7018496" cy="598408"/>
          </a:xfrm>
          <a:prstGeom prst="rect">
            <a:avLst/>
          </a:prstGeom>
          <a:noFill/>
          <a:ln/>
        </p:spPr>
        <p:txBody>
          <a:bodyPr wrap="square" lIns="0" tIns="0" rIns="0" bIns="0" rtlCol="0" anchor="t"/>
          <a:lstStyle/>
          <a:p>
            <a:pPr marL="0" indent="0" algn="l">
              <a:lnSpc>
                <a:spcPts val="2350"/>
              </a:lnSpc>
              <a:buNone/>
            </a:pPr>
            <a:r>
              <a:rPr lang="en-US" sz="1450" dirty="0">
                <a:solidFill>
                  <a:srgbClr val="15213F"/>
                </a:solidFill>
                <a:latin typeface="Roboto" pitchFamily="34" charset="0"/>
                <a:ea typeface="Roboto" pitchFamily="34" charset="-122"/>
                <a:cs typeface="Roboto" pitchFamily="34" charset="-120"/>
              </a:rPr>
              <a:t>Windows processes Local Group Policy in a specific order, with later policies overwriting earlier ones:</a:t>
            </a:r>
            <a:endParaRPr lang="en-US" sz="1450" dirty="0"/>
          </a:p>
        </p:txBody>
      </p:sp>
      <p:sp>
        <p:nvSpPr>
          <p:cNvPr id="6" name="Text 4"/>
          <p:cNvSpPr/>
          <p:nvPr/>
        </p:nvSpPr>
        <p:spPr>
          <a:xfrm>
            <a:off x="748070" y="3698915"/>
            <a:ext cx="7018496" cy="598408"/>
          </a:xfrm>
          <a:prstGeom prst="rect">
            <a:avLst/>
          </a:prstGeom>
          <a:noFill/>
          <a:ln/>
        </p:spPr>
        <p:txBody>
          <a:bodyPr wrap="square" lIns="0" tIns="0" rIns="0" bIns="0" rtlCol="0" anchor="t"/>
          <a:lstStyle/>
          <a:p>
            <a:pPr marL="342900" indent="-342900" algn="l">
              <a:lnSpc>
                <a:spcPts val="2350"/>
              </a:lnSpc>
              <a:buSzPct val="100000"/>
              <a:buFont typeface="+mj-lt"/>
              <a:buAutoNum type="arabicPeriod"/>
            </a:pPr>
            <a:r>
              <a:rPr lang="en-US" sz="1450" b="1" dirty="0">
                <a:solidFill>
                  <a:srgbClr val="15213F"/>
                </a:solidFill>
                <a:latin typeface="Roboto" pitchFamily="34" charset="0"/>
                <a:ea typeface="Roboto" pitchFamily="34" charset="-122"/>
                <a:cs typeface="Roboto" pitchFamily="34" charset="-120"/>
              </a:rPr>
              <a:t>Local Computer Policy:</a:t>
            </a:r>
            <a:r>
              <a:rPr lang="en-US" sz="1450" dirty="0">
                <a:solidFill>
                  <a:srgbClr val="15213F"/>
                </a:solidFill>
                <a:latin typeface="Roboto" pitchFamily="34" charset="0"/>
                <a:ea typeface="Roboto" pitchFamily="34" charset="-122"/>
                <a:cs typeface="Roboto" pitchFamily="34" charset="-120"/>
              </a:rPr>
              <a:t> The base policy applied to all users and the computer itself</a:t>
            </a:r>
            <a:endParaRPr lang="en-US" sz="1450" dirty="0"/>
          </a:p>
        </p:txBody>
      </p:sp>
      <p:sp>
        <p:nvSpPr>
          <p:cNvPr id="7" name="Text 5"/>
          <p:cNvSpPr/>
          <p:nvPr/>
        </p:nvSpPr>
        <p:spPr>
          <a:xfrm>
            <a:off x="748070" y="4362688"/>
            <a:ext cx="7018496" cy="598408"/>
          </a:xfrm>
          <a:prstGeom prst="rect">
            <a:avLst/>
          </a:prstGeom>
          <a:noFill/>
          <a:ln/>
        </p:spPr>
        <p:txBody>
          <a:bodyPr wrap="square" lIns="0" tIns="0" rIns="0" bIns="0" rtlCol="0" anchor="t"/>
          <a:lstStyle/>
          <a:p>
            <a:pPr marL="342900" indent="-342900" algn="l">
              <a:lnSpc>
                <a:spcPts val="2350"/>
              </a:lnSpc>
              <a:buSzPct val="100000"/>
              <a:buFont typeface="+mj-lt"/>
              <a:buAutoNum type="arabicPeriod" startAt="2"/>
            </a:pPr>
            <a:r>
              <a:rPr lang="en-US" sz="1450" b="1" dirty="0">
                <a:solidFill>
                  <a:srgbClr val="15213F"/>
                </a:solidFill>
                <a:latin typeface="Roboto" pitchFamily="34" charset="0"/>
                <a:ea typeface="Roboto" pitchFamily="34" charset="-122"/>
                <a:cs typeface="Roboto" pitchFamily="34" charset="-120"/>
              </a:rPr>
              <a:t>Administrators and Non-Administrators Policy:</a:t>
            </a:r>
            <a:r>
              <a:rPr lang="en-US" sz="1450" dirty="0">
                <a:solidFill>
                  <a:srgbClr val="15213F"/>
                </a:solidFill>
                <a:latin typeface="Roboto" pitchFamily="34" charset="0"/>
                <a:ea typeface="Roboto" pitchFamily="34" charset="-122"/>
                <a:cs typeface="Roboto" pitchFamily="34" charset="-120"/>
              </a:rPr>
              <a:t> Group-specific policies that apply based on administrative group membership</a:t>
            </a:r>
            <a:endParaRPr lang="en-US" sz="1450" dirty="0"/>
          </a:p>
        </p:txBody>
      </p:sp>
      <p:sp>
        <p:nvSpPr>
          <p:cNvPr id="8" name="Text 6"/>
          <p:cNvSpPr/>
          <p:nvPr/>
        </p:nvSpPr>
        <p:spPr>
          <a:xfrm>
            <a:off x="748070" y="5026462"/>
            <a:ext cx="7018496" cy="299204"/>
          </a:xfrm>
          <a:prstGeom prst="rect">
            <a:avLst/>
          </a:prstGeom>
          <a:noFill/>
          <a:ln/>
        </p:spPr>
        <p:txBody>
          <a:bodyPr wrap="none" lIns="0" tIns="0" rIns="0" bIns="0" rtlCol="0" anchor="t"/>
          <a:lstStyle/>
          <a:p>
            <a:pPr marL="342900" indent="-342900" algn="l">
              <a:lnSpc>
                <a:spcPts val="2350"/>
              </a:lnSpc>
              <a:buSzPct val="100000"/>
              <a:buFont typeface="+mj-lt"/>
              <a:buAutoNum type="arabicPeriod" startAt="3"/>
            </a:pPr>
            <a:r>
              <a:rPr lang="en-US" sz="1450" b="1" dirty="0">
                <a:solidFill>
                  <a:srgbClr val="15213F"/>
                </a:solidFill>
                <a:latin typeface="Roboto" pitchFamily="34" charset="0"/>
                <a:ea typeface="Roboto" pitchFamily="34" charset="-122"/>
                <a:cs typeface="Roboto" pitchFamily="34" charset="-120"/>
              </a:rPr>
              <a:t>User-Specific Local Policy:</a:t>
            </a:r>
            <a:r>
              <a:rPr lang="en-US" sz="1450" dirty="0">
                <a:solidFill>
                  <a:srgbClr val="15213F"/>
                </a:solidFill>
                <a:latin typeface="Roboto" pitchFamily="34" charset="0"/>
                <a:ea typeface="Roboto" pitchFamily="34" charset="-122"/>
                <a:cs typeface="Roboto" pitchFamily="34" charset="-120"/>
              </a:rPr>
              <a:t> Individual user policies that take final precedence</a:t>
            </a:r>
            <a:endParaRPr lang="en-US" sz="1450" dirty="0"/>
          </a:p>
        </p:txBody>
      </p:sp>
      <p:sp>
        <p:nvSpPr>
          <p:cNvPr id="9" name="Text 7"/>
          <p:cNvSpPr/>
          <p:nvPr/>
        </p:nvSpPr>
        <p:spPr>
          <a:xfrm>
            <a:off x="748070" y="5493901"/>
            <a:ext cx="7018496" cy="299204"/>
          </a:xfrm>
          <a:prstGeom prst="rect">
            <a:avLst/>
          </a:prstGeom>
          <a:noFill/>
          <a:ln/>
        </p:spPr>
        <p:txBody>
          <a:bodyPr wrap="none" lIns="0" tIns="0" rIns="0" bIns="0" rtlCol="0" anchor="t"/>
          <a:lstStyle/>
          <a:p>
            <a:pPr marL="0" indent="0" algn="l">
              <a:lnSpc>
                <a:spcPts val="2350"/>
              </a:lnSpc>
              <a:buNone/>
            </a:pPr>
            <a:r>
              <a:rPr lang="en-US" sz="1450" b="1" dirty="0">
                <a:solidFill>
                  <a:srgbClr val="15213F"/>
                </a:solidFill>
                <a:latin typeface="Roboto" pitchFamily="34" charset="0"/>
                <a:ea typeface="Roboto" pitchFamily="34" charset="-122"/>
                <a:cs typeface="Roboto" pitchFamily="34" charset="-120"/>
              </a:rPr>
              <a:t>Accessing Local Group Policy Editor:</a:t>
            </a:r>
            <a:endParaRPr lang="en-US" sz="1450" dirty="0"/>
          </a:p>
        </p:txBody>
      </p:sp>
      <p:sp>
        <p:nvSpPr>
          <p:cNvPr id="10" name="Text 8"/>
          <p:cNvSpPr/>
          <p:nvPr/>
        </p:nvSpPr>
        <p:spPr>
          <a:xfrm>
            <a:off x="748070" y="5961340"/>
            <a:ext cx="7018496" cy="30682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Press </a:t>
            </a:r>
            <a:r>
              <a:rPr lang="en-US" sz="1450" dirty="0">
                <a:solidFill>
                  <a:srgbClr val="15213F"/>
                </a:solidFill>
                <a:highlight>
                  <a:srgbClr val="EEEFF1"/>
                </a:highlight>
                <a:latin typeface="Consolas" pitchFamily="34" charset="0"/>
                <a:ea typeface="Consolas" pitchFamily="34" charset="-122"/>
                <a:cs typeface="Consolas" pitchFamily="34" charset="-120"/>
              </a:rPr>
              <a:t>Win + R</a:t>
            </a:r>
            <a:r>
              <a:rPr lang="en-US" sz="1450" dirty="0">
                <a:solidFill>
                  <a:srgbClr val="15213F"/>
                </a:solidFill>
                <a:latin typeface="Roboto" pitchFamily="34" charset="0"/>
                <a:ea typeface="Roboto" pitchFamily="34" charset="-122"/>
                <a:cs typeface="Roboto" pitchFamily="34" charset="-120"/>
              </a:rPr>
              <a:t>, type </a:t>
            </a:r>
            <a:r>
              <a:rPr lang="en-US" sz="1450" dirty="0">
                <a:solidFill>
                  <a:srgbClr val="15213F"/>
                </a:solidFill>
                <a:highlight>
                  <a:srgbClr val="EEEFF1"/>
                </a:highlight>
                <a:latin typeface="Consolas" pitchFamily="34" charset="0"/>
                <a:ea typeface="Consolas" pitchFamily="34" charset="-122"/>
                <a:cs typeface="Consolas" pitchFamily="34" charset="-120"/>
              </a:rPr>
              <a:t>gpedit.msc</a:t>
            </a:r>
            <a:r>
              <a:rPr lang="en-US" sz="1450" dirty="0">
                <a:solidFill>
                  <a:srgbClr val="15213F"/>
                </a:solidFill>
                <a:latin typeface="Roboto" pitchFamily="34" charset="0"/>
                <a:ea typeface="Roboto" pitchFamily="34" charset="-122"/>
                <a:cs typeface="Roboto" pitchFamily="34" charset="-120"/>
              </a:rPr>
              <a:t>, and press Enter</a:t>
            </a:r>
            <a:endParaRPr lang="en-US" sz="1450" dirty="0"/>
          </a:p>
        </p:txBody>
      </p:sp>
      <p:sp>
        <p:nvSpPr>
          <p:cNvPr id="11" name="Text 9"/>
          <p:cNvSpPr/>
          <p:nvPr/>
        </p:nvSpPr>
        <p:spPr>
          <a:xfrm>
            <a:off x="748070" y="6333530"/>
            <a:ext cx="7018496"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Navigate through </a:t>
            </a:r>
            <a:r>
              <a:rPr lang="en-US" sz="1450" b="1" dirty="0">
                <a:solidFill>
                  <a:srgbClr val="15213F"/>
                </a:solidFill>
                <a:latin typeface="Roboto" pitchFamily="34" charset="0"/>
                <a:ea typeface="Roboto" pitchFamily="34" charset="-122"/>
                <a:cs typeface="Roboto" pitchFamily="34" charset="-120"/>
              </a:rPr>
              <a:t>Computer Configuration</a:t>
            </a:r>
            <a:r>
              <a:rPr lang="en-US" sz="1450" dirty="0">
                <a:solidFill>
                  <a:srgbClr val="15213F"/>
                </a:solidFill>
                <a:latin typeface="Roboto" pitchFamily="34" charset="0"/>
                <a:ea typeface="Roboto" pitchFamily="34" charset="-122"/>
                <a:cs typeface="Roboto" pitchFamily="34" charset="-120"/>
              </a:rPr>
              <a:t> for system-wide settings</a:t>
            </a:r>
            <a:endParaRPr lang="en-US" sz="1450" dirty="0"/>
          </a:p>
        </p:txBody>
      </p:sp>
      <p:sp>
        <p:nvSpPr>
          <p:cNvPr id="12" name="Text 10"/>
          <p:cNvSpPr/>
          <p:nvPr/>
        </p:nvSpPr>
        <p:spPr>
          <a:xfrm>
            <a:off x="748070" y="6698099"/>
            <a:ext cx="7018496"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Navigate through </a:t>
            </a:r>
            <a:r>
              <a:rPr lang="en-US" sz="1450" b="1" dirty="0">
                <a:solidFill>
                  <a:srgbClr val="15213F"/>
                </a:solidFill>
                <a:latin typeface="Roboto" pitchFamily="34" charset="0"/>
                <a:ea typeface="Roboto" pitchFamily="34" charset="-122"/>
                <a:cs typeface="Roboto" pitchFamily="34" charset="-120"/>
              </a:rPr>
              <a:t>User Configuration</a:t>
            </a:r>
            <a:r>
              <a:rPr lang="en-US" sz="1450" dirty="0">
                <a:solidFill>
                  <a:srgbClr val="15213F"/>
                </a:solidFill>
                <a:latin typeface="Roboto" pitchFamily="34" charset="0"/>
                <a:ea typeface="Roboto" pitchFamily="34" charset="-122"/>
                <a:cs typeface="Roboto" pitchFamily="34" charset="-120"/>
              </a:rPr>
              <a:t> for user-specific settings</a:t>
            </a:r>
            <a:endParaRPr lang="en-US" sz="1450" dirty="0"/>
          </a:p>
        </p:txBody>
      </p:sp>
      <p:pic>
        <p:nvPicPr>
          <p:cNvPr id="13" name="Image 0" descr="preencoded.png"/>
          <p:cNvPicPr>
            <a:picLocks noChangeAspect="1"/>
          </p:cNvPicPr>
          <p:nvPr/>
        </p:nvPicPr>
        <p:blipFill>
          <a:blip r:embed="rId3"/>
          <a:stretch>
            <a:fillRect/>
          </a:stretch>
        </p:blipFill>
        <p:spPr>
          <a:xfrm>
            <a:off x="8230433" y="2418159"/>
            <a:ext cx="5659398" cy="3140988"/>
          </a:xfrm>
          <a:prstGeom prst="rect">
            <a:avLst/>
          </a:prstGeom>
        </p:spPr>
      </p:pic>
      <p:sp>
        <p:nvSpPr>
          <p:cNvPr id="14" name="Shape 11"/>
          <p:cNvSpPr/>
          <p:nvPr/>
        </p:nvSpPr>
        <p:spPr>
          <a:xfrm>
            <a:off x="8230433" y="5769531"/>
            <a:ext cx="5659398" cy="1692116"/>
          </a:xfrm>
          <a:prstGeom prst="roundRect">
            <a:avLst>
              <a:gd name="adj" fmla="val 1658"/>
            </a:avLst>
          </a:prstGeom>
          <a:solidFill>
            <a:srgbClr val="C3CFEF"/>
          </a:solidFill>
          <a:ln/>
        </p:spPr>
      </p:sp>
      <p:pic>
        <p:nvPicPr>
          <p:cNvPr id="15" name="Image 1" descr="preencoded.png"/>
          <p:cNvPicPr>
            <a:picLocks noChangeAspect="1"/>
          </p:cNvPicPr>
          <p:nvPr/>
        </p:nvPicPr>
        <p:blipFill>
          <a:blip r:embed="rId4"/>
          <a:stretch>
            <a:fillRect/>
          </a:stretch>
        </p:blipFill>
        <p:spPr>
          <a:xfrm>
            <a:off x="8417362" y="6052899"/>
            <a:ext cx="233720" cy="186928"/>
          </a:xfrm>
          <a:prstGeom prst="rect">
            <a:avLst/>
          </a:prstGeom>
        </p:spPr>
      </p:pic>
      <p:sp>
        <p:nvSpPr>
          <p:cNvPr id="16" name="Text 12"/>
          <p:cNvSpPr/>
          <p:nvPr/>
        </p:nvSpPr>
        <p:spPr>
          <a:xfrm>
            <a:off x="8838009" y="6003131"/>
            <a:ext cx="4864894" cy="1196816"/>
          </a:xfrm>
          <a:prstGeom prst="rect">
            <a:avLst/>
          </a:prstGeom>
          <a:noFill/>
          <a:ln/>
        </p:spPr>
        <p:txBody>
          <a:bodyPr wrap="square" lIns="0" tIns="0" rIns="0" bIns="0" rtlCol="0" anchor="t"/>
          <a:lstStyle/>
          <a:p>
            <a:pPr marL="0" indent="0" algn="l">
              <a:lnSpc>
                <a:spcPts val="2350"/>
              </a:lnSpc>
              <a:buNone/>
            </a:pPr>
            <a:r>
              <a:rPr lang="en-US" sz="1450" b="1" dirty="0">
                <a:solidFill>
                  <a:srgbClr val="000000"/>
                </a:solidFill>
                <a:latin typeface="Roboto" pitchFamily="34" charset="0"/>
                <a:ea typeface="Roboto" pitchFamily="34" charset="-122"/>
                <a:cs typeface="Roboto" pitchFamily="34" charset="-120"/>
              </a:rPr>
              <a:t>Important Note:</a:t>
            </a:r>
            <a:r>
              <a:rPr lang="en-US" sz="1450" dirty="0">
                <a:solidFill>
                  <a:srgbClr val="000000"/>
                </a:solidFill>
                <a:latin typeface="Roboto" pitchFamily="34" charset="0"/>
                <a:ea typeface="Roboto" pitchFamily="34" charset="-122"/>
                <a:cs typeface="Roboto" pitchFamily="34" charset="-120"/>
              </a:rPr>
              <a:t> The Local Group Policy Editor (gpedit.msc) is not available in Windows Home editions. You must use Windows Pro, Enterprise, or Education editions to access this tool.</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52393"/>
            <a:ext cx="6343174" cy="496133"/>
          </a:xfrm>
          <a:prstGeom prst="rect">
            <a:avLst/>
          </a:prstGeom>
          <a:noFill/>
          <a:ln/>
        </p:spPr>
        <p:txBody>
          <a:bodyPr wrap="none" lIns="0" tIns="0" rIns="0" bIns="0" rtlCol="0" anchor="t"/>
          <a:lstStyle/>
          <a:p>
            <a:pPr marL="0" indent="0" algn="l">
              <a:lnSpc>
                <a:spcPts val="3900"/>
              </a:lnSpc>
              <a:buNone/>
            </a:pPr>
            <a:r>
              <a:rPr lang="en-US" sz="3100" dirty="0">
                <a:solidFill>
                  <a:srgbClr val="3257B8"/>
                </a:solidFill>
                <a:latin typeface="Roboto Slab" pitchFamily="34" charset="0"/>
                <a:ea typeface="Roboto Slab" pitchFamily="34" charset="-122"/>
                <a:cs typeface="Roboto Slab" pitchFamily="34" charset="-120"/>
              </a:rPr>
              <a:t>Key Local Group Policy Categories</a:t>
            </a:r>
            <a:endParaRPr lang="en-US" sz="3100" dirty="0"/>
          </a:p>
        </p:txBody>
      </p:sp>
      <p:sp>
        <p:nvSpPr>
          <p:cNvPr id="3" name="Text 1"/>
          <p:cNvSpPr/>
          <p:nvPr/>
        </p:nvSpPr>
        <p:spPr>
          <a:xfrm>
            <a:off x="793790" y="219336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5213F"/>
                </a:solidFill>
                <a:latin typeface="Roboto Slab" pitchFamily="34" charset="0"/>
                <a:ea typeface="Roboto Slab" pitchFamily="34" charset="-122"/>
                <a:cs typeface="Roboto Slab" pitchFamily="34" charset="-120"/>
              </a:rPr>
              <a:t>Security Settings</a:t>
            </a:r>
            <a:endParaRPr lang="en-US" sz="1950" dirty="0"/>
          </a:p>
        </p:txBody>
      </p:sp>
      <p:sp>
        <p:nvSpPr>
          <p:cNvPr id="4" name="Text 2"/>
          <p:cNvSpPr/>
          <p:nvPr/>
        </p:nvSpPr>
        <p:spPr>
          <a:xfrm>
            <a:off x="793790" y="2622590"/>
            <a:ext cx="4182189" cy="1270159"/>
          </a:xfrm>
          <a:prstGeom prst="rect">
            <a:avLst/>
          </a:prstGeom>
          <a:noFill/>
          <a:ln/>
        </p:spPr>
        <p:txBody>
          <a:bodyPr wrap="square" lIns="0" tIns="0" rIns="0" bIns="0" rtlCol="0" anchor="t"/>
          <a:lstStyle/>
          <a:p>
            <a:pPr marL="0" indent="0" algn="l">
              <a:lnSpc>
                <a:spcPts val="2500"/>
              </a:lnSpc>
              <a:buNone/>
            </a:pPr>
            <a:r>
              <a:rPr lang="en-US" sz="1550" dirty="0">
                <a:solidFill>
                  <a:srgbClr val="15213F"/>
                </a:solidFill>
                <a:latin typeface="Roboto" pitchFamily="34" charset="0"/>
                <a:ea typeface="Roboto" pitchFamily="34" charset="-122"/>
                <a:cs typeface="Roboto" pitchFamily="34" charset="-120"/>
              </a:rPr>
              <a:t>Configure password policies, account lockout thresholds, user rights assignments, security options, and audit policies. This is the most critical category for security hardening.</a:t>
            </a:r>
            <a:endParaRPr lang="en-US" sz="1550" dirty="0"/>
          </a:p>
        </p:txBody>
      </p:sp>
      <p:sp>
        <p:nvSpPr>
          <p:cNvPr id="5" name="Text 3"/>
          <p:cNvSpPr/>
          <p:nvPr/>
        </p:nvSpPr>
        <p:spPr>
          <a:xfrm>
            <a:off x="5223986" y="2193369"/>
            <a:ext cx="3065502" cy="310158"/>
          </a:xfrm>
          <a:prstGeom prst="rect">
            <a:avLst/>
          </a:prstGeom>
          <a:noFill/>
          <a:ln/>
        </p:spPr>
        <p:txBody>
          <a:bodyPr wrap="none" lIns="0" tIns="0" rIns="0" bIns="0" rtlCol="0" anchor="t"/>
          <a:lstStyle/>
          <a:p>
            <a:pPr marL="0" indent="0" algn="l">
              <a:lnSpc>
                <a:spcPts val="2400"/>
              </a:lnSpc>
              <a:buNone/>
            </a:pPr>
            <a:r>
              <a:rPr lang="en-US" sz="1950" dirty="0">
                <a:solidFill>
                  <a:srgbClr val="15213F"/>
                </a:solidFill>
                <a:latin typeface="Roboto Slab" pitchFamily="34" charset="0"/>
                <a:ea typeface="Roboto Slab" pitchFamily="34" charset="-122"/>
                <a:cs typeface="Roboto Slab" pitchFamily="34" charset="-120"/>
              </a:rPr>
              <a:t>Administrative Templates</a:t>
            </a:r>
            <a:endParaRPr lang="en-US" sz="1950" dirty="0"/>
          </a:p>
        </p:txBody>
      </p:sp>
      <p:sp>
        <p:nvSpPr>
          <p:cNvPr id="6" name="Text 4"/>
          <p:cNvSpPr/>
          <p:nvPr/>
        </p:nvSpPr>
        <p:spPr>
          <a:xfrm>
            <a:off x="5223986" y="2622590"/>
            <a:ext cx="4182308" cy="1270159"/>
          </a:xfrm>
          <a:prstGeom prst="rect">
            <a:avLst/>
          </a:prstGeom>
          <a:noFill/>
          <a:ln/>
        </p:spPr>
        <p:txBody>
          <a:bodyPr wrap="square" lIns="0" tIns="0" rIns="0" bIns="0" rtlCol="0" anchor="t"/>
          <a:lstStyle/>
          <a:p>
            <a:pPr marL="0" indent="0" algn="l">
              <a:lnSpc>
                <a:spcPts val="2500"/>
              </a:lnSpc>
              <a:buNone/>
            </a:pPr>
            <a:r>
              <a:rPr lang="en-US" sz="1550" dirty="0">
                <a:solidFill>
                  <a:srgbClr val="15213F"/>
                </a:solidFill>
                <a:latin typeface="Roboto" pitchFamily="34" charset="0"/>
                <a:ea typeface="Roboto" pitchFamily="34" charset="-122"/>
                <a:cs typeface="Roboto" pitchFamily="34" charset="-120"/>
              </a:rPr>
              <a:t>Registry-based settings controlling Windows components, system features, Control Panel options, and network configurations. These policies modify HKLM and HKCU registry keys.</a:t>
            </a:r>
            <a:endParaRPr lang="en-US" sz="1550" dirty="0"/>
          </a:p>
        </p:txBody>
      </p:sp>
      <p:sp>
        <p:nvSpPr>
          <p:cNvPr id="7" name="Text 5"/>
          <p:cNvSpPr/>
          <p:nvPr/>
        </p:nvSpPr>
        <p:spPr>
          <a:xfrm>
            <a:off x="9654302" y="2193369"/>
            <a:ext cx="2495669" cy="310158"/>
          </a:xfrm>
          <a:prstGeom prst="rect">
            <a:avLst/>
          </a:prstGeom>
          <a:noFill/>
          <a:ln/>
        </p:spPr>
        <p:txBody>
          <a:bodyPr wrap="none" lIns="0" tIns="0" rIns="0" bIns="0" rtlCol="0" anchor="t"/>
          <a:lstStyle/>
          <a:p>
            <a:pPr marL="0" indent="0" algn="l">
              <a:lnSpc>
                <a:spcPts val="2400"/>
              </a:lnSpc>
              <a:buNone/>
            </a:pPr>
            <a:r>
              <a:rPr lang="en-US" sz="1950" dirty="0">
                <a:solidFill>
                  <a:srgbClr val="15213F"/>
                </a:solidFill>
                <a:latin typeface="Roboto Slab" pitchFamily="34" charset="0"/>
                <a:ea typeface="Roboto Slab" pitchFamily="34" charset="-122"/>
                <a:cs typeface="Roboto Slab" pitchFamily="34" charset="-120"/>
              </a:rPr>
              <a:t>Scripts Configuration</a:t>
            </a:r>
            <a:endParaRPr lang="en-US" sz="1950" dirty="0"/>
          </a:p>
        </p:txBody>
      </p:sp>
      <p:sp>
        <p:nvSpPr>
          <p:cNvPr id="8" name="Text 6"/>
          <p:cNvSpPr/>
          <p:nvPr/>
        </p:nvSpPr>
        <p:spPr>
          <a:xfrm>
            <a:off x="9654302" y="2622590"/>
            <a:ext cx="4182308" cy="1270159"/>
          </a:xfrm>
          <a:prstGeom prst="rect">
            <a:avLst/>
          </a:prstGeom>
          <a:noFill/>
          <a:ln/>
        </p:spPr>
        <p:txBody>
          <a:bodyPr wrap="square" lIns="0" tIns="0" rIns="0" bIns="0" rtlCol="0" anchor="t"/>
          <a:lstStyle/>
          <a:p>
            <a:pPr marL="0" indent="0" algn="l">
              <a:lnSpc>
                <a:spcPts val="2500"/>
              </a:lnSpc>
              <a:buNone/>
            </a:pPr>
            <a:r>
              <a:rPr lang="en-US" sz="1550" dirty="0">
                <a:solidFill>
                  <a:srgbClr val="15213F"/>
                </a:solidFill>
                <a:latin typeface="Roboto" pitchFamily="34" charset="0"/>
                <a:ea typeface="Roboto" pitchFamily="34" charset="-122"/>
                <a:cs typeface="Roboto" pitchFamily="34" charset="-120"/>
              </a:rPr>
              <a:t>Define startup, shutdown, logon, and logoff scripts that automate administrative tasks. Scripts can be batch files, PowerShell scripts, or VBScript executables.</a:t>
            </a:r>
            <a:endParaRPr lang="en-US" sz="1550" dirty="0"/>
          </a:p>
        </p:txBody>
      </p:sp>
      <p:sp>
        <p:nvSpPr>
          <p:cNvPr id="9" name="Text 7"/>
          <p:cNvSpPr/>
          <p:nvPr/>
        </p:nvSpPr>
        <p:spPr>
          <a:xfrm>
            <a:off x="793790" y="4115991"/>
            <a:ext cx="13042821" cy="317540"/>
          </a:xfrm>
          <a:prstGeom prst="rect">
            <a:avLst/>
          </a:prstGeom>
          <a:noFill/>
          <a:ln/>
        </p:spPr>
        <p:txBody>
          <a:bodyPr wrap="none" lIns="0" tIns="0" rIns="0" bIns="0" rtlCol="0" anchor="t"/>
          <a:lstStyle/>
          <a:p>
            <a:pPr marL="0" indent="0" algn="l">
              <a:lnSpc>
                <a:spcPts val="2500"/>
              </a:lnSpc>
              <a:buNone/>
            </a:pPr>
            <a:r>
              <a:rPr lang="en-US" sz="1550" b="1" dirty="0">
                <a:solidFill>
                  <a:srgbClr val="15213F"/>
                </a:solidFill>
                <a:latin typeface="Roboto" pitchFamily="34" charset="0"/>
                <a:ea typeface="Roboto" pitchFamily="34" charset="-122"/>
                <a:cs typeface="Roboto" pitchFamily="34" charset="-120"/>
              </a:rPr>
              <a:t>Practical Exercise - Setting a Password Policy via Local GPO:</a:t>
            </a:r>
            <a:endParaRPr lang="en-US" sz="1550" dirty="0"/>
          </a:p>
        </p:txBody>
      </p:sp>
      <p:sp>
        <p:nvSpPr>
          <p:cNvPr id="10" name="Shape 8"/>
          <p:cNvSpPr/>
          <p:nvPr/>
        </p:nvSpPr>
        <p:spPr>
          <a:xfrm>
            <a:off x="793790" y="4656773"/>
            <a:ext cx="13042821" cy="2520434"/>
          </a:xfrm>
          <a:prstGeom prst="roundRect">
            <a:avLst>
              <a:gd name="adj" fmla="val 1181"/>
            </a:avLst>
          </a:prstGeom>
          <a:solidFill>
            <a:srgbClr val="EEEFF1"/>
          </a:solidFill>
          <a:ln/>
        </p:spPr>
      </p:sp>
      <p:sp>
        <p:nvSpPr>
          <p:cNvPr id="11" name="Shape 9"/>
          <p:cNvSpPr/>
          <p:nvPr/>
        </p:nvSpPr>
        <p:spPr>
          <a:xfrm>
            <a:off x="783908" y="4656773"/>
            <a:ext cx="13062585" cy="2520434"/>
          </a:xfrm>
          <a:prstGeom prst="roundRect">
            <a:avLst>
              <a:gd name="adj" fmla="val 1181"/>
            </a:avLst>
          </a:prstGeom>
          <a:solidFill>
            <a:srgbClr val="EEEFF1"/>
          </a:solidFill>
          <a:ln/>
        </p:spPr>
      </p:sp>
      <p:sp>
        <p:nvSpPr>
          <p:cNvPr id="12" name="Text 10"/>
          <p:cNvSpPr/>
          <p:nvPr/>
        </p:nvSpPr>
        <p:spPr>
          <a:xfrm>
            <a:off x="982266" y="4805601"/>
            <a:ext cx="12665869" cy="2222778"/>
          </a:xfrm>
          <a:prstGeom prst="rect">
            <a:avLst/>
          </a:prstGeom>
          <a:noFill/>
          <a:ln/>
        </p:spPr>
        <p:txBody>
          <a:bodyPr wrap="square" lIns="0" tIns="0" rIns="0" bIns="0" rtlCol="0" anchor="t"/>
          <a:lstStyle/>
          <a:p>
            <a:pPr marL="0" indent="0" algn="l">
              <a:lnSpc>
                <a:spcPts val="2500"/>
              </a:lnSpc>
              <a:buNone/>
            </a:pPr>
            <a:r>
              <a:rPr lang="en-US" dirty="0">
                <a:solidFill>
                  <a:srgbClr val="15213F"/>
                </a:solidFill>
                <a:highlight>
                  <a:srgbClr val="EEEFF1"/>
                </a:highlight>
                <a:latin typeface="Consolas" pitchFamily="34" charset="0"/>
                <a:ea typeface="Consolas" pitchFamily="34" charset="-122"/>
                <a:cs typeface="Consolas" pitchFamily="34" charset="-120"/>
              </a:rPr>
              <a:t>1. Open gpedit.msc2. Navigate to: Computer Configuration &gt; Windows Settings &gt;  Security Settings &gt; Account Policies &gt; Password Policy3. Double-click "Minimum password length"4. Set value to 12 characters, click OK5. Similarly configure "Password must meet complexity requirements" to Enabled6. Close editor - policy takes effect immediately (no reboot required for new logins)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93871" y="339447"/>
            <a:ext cx="6985397" cy="308610"/>
          </a:xfrm>
          <a:prstGeom prst="rect">
            <a:avLst/>
          </a:prstGeom>
          <a:noFill/>
          <a:ln/>
        </p:spPr>
        <p:txBody>
          <a:bodyPr wrap="none" lIns="0" tIns="0" rIns="0" bIns="0" rtlCol="0" anchor="t"/>
          <a:lstStyle/>
          <a:p>
            <a:pPr marL="0" indent="0" algn="l">
              <a:lnSpc>
                <a:spcPts val="2400"/>
              </a:lnSpc>
              <a:buNone/>
            </a:pPr>
            <a:r>
              <a:rPr lang="en-US" sz="1900" dirty="0">
                <a:solidFill>
                  <a:srgbClr val="3257B8"/>
                </a:solidFill>
                <a:latin typeface="Roboto Slab" pitchFamily="34" charset="0"/>
                <a:ea typeface="Roboto Slab" pitchFamily="34" charset="-122"/>
                <a:cs typeface="Roboto Slab" pitchFamily="34" charset="-120"/>
              </a:rPr>
              <a:t>Domain Group Policy Objects: Enterprise-Scale Management</a:t>
            </a:r>
            <a:endParaRPr lang="en-US" sz="1900" dirty="0"/>
          </a:p>
        </p:txBody>
      </p:sp>
      <p:sp>
        <p:nvSpPr>
          <p:cNvPr id="3" name="Text 1"/>
          <p:cNvSpPr/>
          <p:nvPr/>
        </p:nvSpPr>
        <p:spPr>
          <a:xfrm>
            <a:off x="493871" y="894993"/>
            <a:ext cx="13642658" cy="395049"/>
          </a:xfrm>
          <a:prstGeom prst="rect">
            <a:avLst/>
          </a:prstGeom>
          <a:noFill/>
          <a:ln/>
        </p:spPr>
        <p:txBody>
          <a:bodyPr wrap="square" lIns="0" tIns="0" rIns="0" bIns="0" rtlCol="0" anchor="t"/>
          <a:lstStyle/>
          <a:p>
            <a:pPr marL="0" indent="0" algn="l">
              <a:lnSpc>
                <a:spcPts val="1550"/>
              </a:lnSpc>
              <a:buNone/>
            </a:pPr>
            <a:r>
              <a:rPr lang="en-US" sz="950" dirty="0">
                <a:solidFill>
                  <a:srgbClr val="15213F"/>
                </a:solidFill>
                <a:latin typeface="Roboto" pitchFamily="34" charset="0"/>
                <a:ea typeface="Roboto" pitchFamily="34" charset="-122"/>
                <a:cs typeface="Roboto" pitchFamily="34" charset="-120"/>
              </a:rPr>
              <a:t>Domain Group Policy Objects are centrally managed policies stored in Active Directory that can be applied to users, computers, and organizational units across an entire enterprise. They provide consistent security enforcement and configuration management at scale.</a:t>
            </a:r>
            <a:endParaRPr lang="en-US" sz="950" dirty="0"/>
          </a:p>
        </p:txBody>
      </p:sp>
      <p:sp>
        <p:nvSpPr>
          <p:cNvPr id="4" name="Shape 2"/>
          <p:cNvSpPr/>
          <p:nvPr/>
        </p:nvSpPr>
        <p:spPr>
          <a:xfrm>
            <a:off x="493871" y="1428869"/>
            <a:ext cx="4465201" cy="1600319"/>
          </a:xfrm>
          <a:prstGeom prst="roundRect">
            <a:avLst>
              <a:gd name="adj" fmla="val 1157"/>
            </a:avLst>
          </a:prstGeom>
          <a:solidFill>
            <a:srgbClr val="E9ECF2"/>
          </a:solidFill>
          <a:ln/>
        </p:spPr>
      </p:sp>
      <p:pic>
        <p:nvPicPr>
          <p:cNvPr id="5" name="Image 0" descr="preencoded.png"/>
          <p:cNvPicPr>
            <a:picLocks noChangeAspect="1"/>
          </p:cNvPicPr>
          <p:nvPr/>
        </p:nvPicPr>
        <p:blipFill>
          <a:blip r:embed="rId3"/>
          <a:stretch>
            <a:fillRect/>
          </a:stretch>
        </p:blipFill>
        <p:spPr>
          <a:xfrm>
            <a:off x="617339" y="1552337"/>
            <a:ext cx="370403" cy="370403"/>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137" y="1654135"/>
            <a:ext cx="166688" cy="166688"/>
          </a:xfrm>
          <a:prstGeom prst="rect">
            <a:avLst/>
          </a:prstGeom>
        </p:spPr>
      </p:pic>
      <p:sp>
        <p:nvSpPr>
          <p:cNvPr id="7" name="Text 3"/>
          <p:cNvSpPr/>
          <p:nvPr/>
        </p:nvSpPr>
        <p:spPr>
          <a:xfrm>
            <a:off x="617339" y="2046208"/>
            <a:ext cx="2027158" cy="192881"/>
          </a:xfrm>
          <a:prstGeom prst="rect">
            <a:avLst/>
          </a:prstGeom>
          <a:noFill/>
          <a:ln/>
        </p:spPr>
        <p:txBody>
          <a:bodyPr wrap="none" lIns="0" tIns="0" rIns="0" bIns="0" rtlCol="0" anchor="t"/>
          <a:lstStyle/>
          <a:p>
            <a:pPr marL="0" indent="0" algn="l">
              <a:lnSpc>
                <a:spcPts val="1500"/>
              </a:lnSpc>
              <a:buNone/>
            </a:pPr>
            <a:r>
              <a:rPr lang="en-US" sz="1200" dirty="0">
                <a:solidFill>
                  <a:srgbClr val="15213F"/>
                </a:solidFill>
                <a:latin typeface="Roboto Slab" pitchFamily="34" charset="0"/>
                <a:ea typeface="Roboto Slab" pitchFamily="34" charset="-122"/>
                <a:cs typeface="Roboto Slab" pitchFamily="34" charset="-120"/>
              </a:rPr>
              <a:t>Active Directory Integration</a:t>
            </a:r>
            <a:endParaRPr lang="en-US" sz="1200" dirty="0"/>
          </a:p>
        </p:txBody>
      </p:sp>
      <p:sp>
        <p:nvSpPr>
          <p:cNvPr id="8" name="Text 4"/>
          <p:cNvSpPr/>
          <p:nvPr/>
        </p:nvSpPr>
        <p:spPr>
          <a:xfrm>
            <a:off x="617339" y="2313146"/>
            <a:ext cx="4218265" cy="592574"/>
          </a:xfrm>
          <a:prstGeom prst="rect">
            <a:avLst/>
          </a:prstGeom>
          <a:noFill/>
          <a:ln/>
        </p:spPr>
        <p:txBody>
          <a:bodyPr wrap="square" lIns="0" tIns="0" rIns="0" bIns="0" rtlCol="0" anchor="t"/>
          <a:lstStyle/>
          <a:p>
            <a:pPr marL="0" indent="0" algn="l">
              <a:lnSpc>
                <a:spcPts val="1550"/>
              </a:lnSpc>
              <a:buNone/>
            </a:pPr>
            <a:r>
              <a:rPr lang="en-US" sz="950" dirty="0">
                <a:solidFill>
                  <a:srgbClr val="15213F"/>
                </a:solidFill>
                <a:latin typeface="Roboto" pitchFamily="34" charset="0"/>
                <a:ea typeface="Roboto" pitchFamily="34" charset="-122"/>
                <a:cs typeface="Roboto" pitchFamily="34" charset="-120"/>
              </a:rPr>
              <a:t>Domain GPOs are stored in the SYSVOL share on domain controllers and replicated across all DCs. The Group Policy Template (GPT) contains files and the Group Policy Container (GPC) stores AD object properties.</a:t>
            </a:r>
            <a:endParaRPr lang="en-US" sz="950" dirty="0"/>
          </a:p>
        </p:txBody>
      </p:sp>
      <p:sp>
        <p:nvSpPr>
          <p:cNvPr id="9" name="Shape 5"/>
          <p:cNvSpPr/>
          <p:nvPr/>
        </p:nvSpPr>
        <p:spPr>
          <a:xfrm>
            <a:off x="5082540" y="1428869"/>
            <a:ext cx="4465201" cy="1600319"/>
          </a:xfrm>
          <a:prstGeom prst="roundRect">
            <a:avLst>
              <a:gd name="adj" fmla="val 1157"/>
            </a:avLst>
          </a:prstGeom>
          <a:solidFill>
            <a:srgbClr val="E9ECF2"/>
          </a:solidFill>
          <a:ln/>
        </p:spPr>
      </p:sp>
      <p:pic>
        <p:nvPicPr>
          <p:cNvPr id="10" name="Image 2" descr="preencoded.png"/>
          <p:cNvPicPr>
            <a:picLocks noChangeAspect="1"/>
          </p:cNvPicPr>
          <p:nvPr/>
        </p:nvPicPr>
        <p:blipFill>
          <a:blip r:embed="rId6"/>
          <a:stretch>
            <a:fillRect/>
          </a:stretch>
        </p:blipFill>
        <p:spPr>
          <a:xfrm>
            <a:off x="5206008" y="1552337"/>
            <a:ext cx="370403" cy="370403"/>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7806" y="1654135"/>
            <a:ext cx="166688" cy="166688"/>
          </a:xfrm>
          <a:prstGeom prst="rect">
            <a:avLst/>
          </a:prstGeom>
        </p:spPr>
      </p:pic>
      <p:sp>
        <p:nvSpPr>
          <p:cNvPr id="12" name="Text 6"/>
          <p:cNvSpPr/>
          <p:nvPr/>
        </p:nvSpPr>
        <p:spPr>
          <a:xfrm>
            <a:off x="5206008" y="2046208"/>
            <a:ext cx="1631871" cy="192881"/>
          </a:xfrm>
          <a:prstGeom prst="rect">
            <a:avLst/>
          </a:prstGeom>
          <a:noFill/>
          <a:ln/>
        </p:spPr>
        <p:txBody>
          <a:bodyPr wrap="none" lIns="0" tIns="0" rIns="0" bIns="0" rtlCol="0" anchor="t"/>
          <a:lstStyle/>
          <a:p>
            <a:pPr marL="0" indent="0" algn="l">
              <a:lnSpc>
                <a:spcPts val="1500"/>
              </a:lnSpc>
              <a:buNone/>
            </a:pPr>
            <a:r>
              <a:rPr lang="en-US" sz="1200" dirty="0">
                <a:solidFill>
                  <a:srgbClr val="15213F"/>
                </a:solidFill>
                <a:latin typeface="Roboto Slab" pitchFamily="34" charset="0"/>
                <a:ea typeface="Roboto Slab" pitchFamily="34" charset="-122"/>
                <a:cs typeface="Roboto Slab" pitchFamily="34" charset="-120"/>
              </a:rPr>
              <a:t>Scope and Inheritance</a:t>
            </a:r>
            <a:endParaRPr lang="en-US" sz="1200" dirty="0"/>
          </a:p>
        </p:txBody>
      </p:sp>
      <p:sp>
        <p:nvSpPr>
          <p:cNvPr id="13" name="Text 7"/>
          <p:cNvSpPr/>
          <p:nvPr/>
        </p:nvSpPr>
        <p:spPr>
          <a:xfrm>
            <a:off x="5206008" y="2313146"/>
            <a:ext cx="4218265" cy="592574"/>
          </a:xfrm>
          <a:prstGeom prst="rect">
            <a:avLst/>
          </a:prstGeom>
          <a:noFill/>
          <a:ln/>
        </p:spPr>
        <p:txBody>
          <a:bodyPr wrap="square" lIns="0" tIns="0" rIns="0" bIns="0" rtlCol="0" anchor="t"/>
          <a:lstStyle/>
          <a:p>
            <a:pPr marL="0" indent="0" algn="l">
              <a:lnSpc>
                <a:spcPts val="1550"/>
              </a:lnSpc>
              <a:buNone/>
            </a:pPr>
            <a:r>
              <a:rPr lang="en-US" sz="950" dirty="0">
                <a:solidFill>
                  <a:srgbClr val="15213F"/>
                </a:solidFill>
                <a:latin typeface="Roboto" pitchFamily="34" charset="0"/>
                <a:ea typeface="Roboto" pitchFamily="34" charset="-122"/>
                <a:cs typeface="Roboto" pitchFamily="34" charset="-120"/>
              </a:rPr>
              <a:t>GPOs can be linked to Sites, Domains, or Organizational Units. Child OUs inherit policies from parent containers unless explicitly blocked. Processing order: Local &gt; Site &gt; Domain &gt; OU.</a:t>
            </a:r>
            <a:endParaRPr lang="en-US" sz="950" dirty="0"/>
          </a:p>
        </p:txBody>
      </p:sp>
      <p:sp>
        <p:nvSpPr>
          <p:cNvPr id="14" name="Shape 8"/>
          <p:cNvSpPr/>
          <p:nvPr/>
        </p:nvSpPr>
        <p:spPr>
          <a:xfrm>
            <a:off x="9671209" y="1428869"/>
            <a:ext cx="4465201" cy="1600319"/>
          </a:xfrm>
          <a:prstGeom prst="roundRect">
            <a:avLst>
              <a:gd name="adj" fmla="val 1157"/>
            </a:avLst>
          </a:prstGeom>
          <a:solidFill>
            <a:srgbClr val="E9ECF2"/>
          </a:solidFill>
          <a:ln/>
        </p:spPr>
      </p:sp>
      <p:pic>
        <p:nvPicPr>
          <p:cNvPr id="15" name="Image 4" descr="preencoded.png"/>
          <p:cNvPicPr>
            <a:picLocks noChangeAspect="1"/>
          </p:cNvPicPr>
          <p:nvPr/>
        </p:nvPicPr>
        <p:blipFill>
          <a:blip r:embed="rId9"/>
          <a:stretch>
            <a:fillRect/>
          </a:stretch>
        </p:blipFill>
        <p:spPr>
          <a:xfrm>
            <a:off x="9794677" y="1552337"/>
            <a:ext cx="370403" cy="370403"/>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96475" y="1654135"/>
            <a:ext cx="166688" cy="166688"/>
          </a:xfrm>
          <a:prstGeom prst="rect">
            <a:avLst/>
          </a:prstGeom>
        </p:spPr>
      </p:pic>
      <p:sp>
        <p:nvSpPr>
          <p:cNvPr id="17" name="Text 9"/>
          <p:cNvSpPr/>
          <p:nvPr/>
        </p:nvSpPr>
        <p:spPr>
          <a:xfrm>
            <a:off x="9794677" y="2046208"/>
            <a:ext cx="1987391" cy="192881"/>
          </a:xfrm>
          <a:prstGeom prst="rect">
            <a:avLst/>
          </a:prstGeom>
          <a:noFill/>
          <a:ln/>
        </p:spPr>
        <p:txBody>
          <a:bodyPr wrap="none" lIns="0" tIns="0" rIns="0" bIns="0" rtlCol="0" anchor="t"/>
          <a:lstStyle/>
          <a:p>
            <a:pPr marL="0" indent="0" algn="l">
              <a:lnSpc>
                <a:spcPts val="1500"/>
              </a:lnSpc>
              <a:buNone/>
            </a:pPr>
            <a:r>
              <a:rPr lang="en-US" sz="1200" dirty="0">
                <a:solidFill>
                  <a:srgbClr val="15213F"/>
                </a:solidFill>
                <a:latin typeface="Roboto Slab" pitchFamily="34" charset="0"/>
                <a:ea typeface="Roboto Slab" pitchFamily="34" charset="-122"/>
                <a:cs typeface="Roboto Slab" pitchFamily="34" charset="-120"/>
              </a:rPr>
              <a:t>Security Filtering and WMI</a:t>
            </a:r>
            <a:endParaRPr lang="en-US" sz="1200" dirty="0"/>
          </a:p>
        </p:txBody>
      </p:sp>
      <p:sp>
        <p:nvSpPr>
          <p:cNvPr id="18" name="Text 10"/>
          <p:cNvSpPr/>
          <p:nvPr/>
        </p:nvSpPr>
        <p:spPr>
          <a:xfrm>
            <a:off x="9794677" y="2313146"/>
            <a:ext cx="4218265" cy="592574"/>
          </a:xfrm>
          <a:prstGeom prst="rect">
            <a:avLst/>
          </a:prstGeom>
          <a:noFill/>
          <a:ln/>
        </p:spPr>
        <p:txBody>
          <a:bodyPr wrap="square" lIns="0" tIns="0" rIns="0" bIns="0" rtlCol="0" anchor="t"/>
          <a:lstStyle/>
          <a:p>
            <a:pPr marL="0" indent="0" algn="l">
              <a:lnSpc>
                <a:spcPts val="1550"/>
              </a:lnSpc>
              <a:buNone/>
            </a:pPr>
            <a:r>
              <a:rPr lang="en-US" sz="950" dirty="0">
                <a:solidFill>
                  <a:srgbClr val="15213F"/>
                </a:solidFill>
                <a:latin typeface="Roboto" pitchFamily="34" charset="0"/>
                <a:ea typeface="Roboto" pitchFamily="34" charset="-122"/>
                <a:cs typeface="Roboto" pitchFamily="34" charset="-120"/>
              </a:rPr>
              <a:t>Control GPO application using security group membership (Security Filtering) or system attributes like OS version or IP address range (WMI Filtering) for granular targeting.</a:t>
            </a:r>
            <a:endParaRPr lang="en-US" sz="950" dirty="0"/>
          </a:p>
        </p:txBody>
      </p:sp>
      <p:sp>
        <p:nvSpPr>
          <p:cNvPr id="19" name="Text 11"/>
          <p:cNvSpPr/>
          <p:nvPr/>
        </p:nvSpPr>
        <p:spPr>
          <a:xfrm>
            <a:off x="493871" y="3291483"/>
            <a:ext cx="3822978" cy="231577"/>
          </a:xfrm>
          <a:prstGeom prst="rect">
            <a:avLst/>
          </a:prstGeom>
          <a:noFill/>
          <a:ln/>
        </p:spPr>
        <p:txBody>
          <a:bodyPr wrap="none" lIns="0" tIns="0" rIns="0" bIns="0" rtlCol="0" anchor="t"/>
          <a:lstStyle/>
          <a:p>
            <a:pPr marL="0" indent="0" algn="l">
              <a:lnSpc>
                <a:spcPts val="1800"/>
              </a:lnSpc>
              <a:buNone/>
            </a:pPr>
            <a:r>
              <a:rPr lang="en-US" sz="1450" dirty="0">
                <a:solidFill>
                  <a:srgbClr val="3257B8"/>
                </a:solidFill>
                <a:latin typeface="Roboto Slab" pitchFamily="34" charset="0"/>
                <a:ea typeface="Roboto Slab" pitchFamily="34" charset="-122"/>
                <a:cs typeface="Roboto Slab" pitchFamily="34" charset="-120"/>
              </a:rPr>
              <a:t>Opening Group Policy Management Console</a:t>
            </a:r>
            <a:endParaRPr lang="en-US" sz="1450" dirty="0"/>
          </a:p>
        </p:txBody>
      </p:sp>
      <p:sp>
        <p:nvSpPr>
          <p:cNvPr id="20" name="Text 12"/>
          <p:cNvSpPr/>
          <p:nvPr/>
        </p:nvSpPr>
        <p:spPr>
          <a:xfrm>
            <a:off x="493871" y="3646527"/>
            <a:ext cx="6670715" cy="197525"/>
          </a:xfrm>
          <a:prstGeom prst="rect">
            <a:avLst/>
          </a:prstGeom>
          <a:noFill/>
          <a:ln/>
        </p:spPr>
        <p:txBody>
          <a:bodyPr wrap="none" lIns="0" tIns="0" rIns="0" bIns="0" rtlCol="0" anchor="t"/>
          <a:lstStyle/>
          <a:p>
            <a:pPr marL="0" indent="0" algn="l">
              <a:lnSpc>
                <a:spcPts val="1550"/>
              </a:lnSpc>
              <a:buNone/>
            </a:pPr>
            <a:r>
              <a:rPr lang="en-US" sz="950" b="1" dirty="0">
                <a:solidFill>
                  <a:srgbClr val="15213F"/>
                </a:solidFill>
                <a:latin typeface="Roboto" pitchFamily="34" charset="0"/>
                <a:ea typeface="Roboto" pitchFamily="34" charset="-122"/>
                <a:cs typeface="Roboto" pitchFamily="34" charset="-120"/>
              </a:rPr>
              <a:t>Step-by-Step Process:</a:t>
            </a:r>
            <a:endParaRPr lang="en-US" sz="950" dirty="0"/>
          </a:p>
        </p:txBody>
      </p:sp>
      <p:sp>
        <p:nvSpPr>
          <p:cNvPr id="21" name="Text 13"/>
          <p:cNvSpPr/>
          <p:nvPr/>
        </p:nvSpPr>
        <p:spPr>
          <a:xfrm>
            <a:off x="493871" y="3955137"/>
            <a:ext cx="6670715"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950" dirty="0">
                <a:solidFill>
                  <a:srgbClr val="15213F"/>
                </a:solidFill>
                <a:latin typeface="Roboto" pitchFamily="34" charset="0"/>
                <a:ea typeface="Roboto" pitchFamily="34" charset="-122"/>
                <a:cs typeface="Roboto" pitchFamily="34" charset="-120"/>
              </a:rPr>
              <a:t>On a Domain Controller or RSAT-enabled workstation, press </a:t>
            </a:r>
            <a:r>
              <a:rPr lang="en-US" sz="950" dirty="0">
                <a:solidFill>
                  <a:srgbClr val="15213F"/>
                </a:solidFill>
                <a:highlight>
                  <a:srgbClr val="EEEFF1"/>
                </a:highlight>
                <a:latin typeface="Consolas" pitchFamily="34" charset="0"/>
                <a:ea typeface="Consolas" pitchFamily="34" charset="-122"/>
                <a:cs typeface="Consolas" pitchFamily="34" charset="-120"/>
              </a:rPr>
              <a:t>Win + R</a:t>
            </a:r>
            <a:endParaRPr lang="en-US" sz="950" dirty="0"/>
          </a:p>
        </p:txBody>
      </p:sp>
      <p:sp>
        <p:nvSpPr>
          <p:cNvPr id="22" name="Text 14"/>
          <p:cNvSpPr/>
          <p:nvPr/>
        </p:nvSpPr>
        <p:spPr>
          <a:xfrm>
            <a:off x="493871" y="4195763"/>
            <a:ext cx="6670715"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2"/>
            </a:pPr>
            <a:r>
              <a:rPr lang="en-US" sz="950" dirty="0">
                <a:solidFill>
                  <a:srgbClr val="15213F"/>
                </a:solidFill>
                <a:latin typeface="Roboto" pitchFamily="34" charset="0"/>
                <a:ea typeface="Roboto" pitchFamily="34" charset="-122"/>
                <a:cs typeface="Roboto" pitchFamily="34" charset="-120"/>
              </a:rPr>
              <a:t>Type </a:t>
            </a:r>
            <a:r>
              <a:rPr lang="en-US" sz="950" dirty="0">
                <a:solidFill>
                  <a:srgbClr val="15213F"/>
                </a:solidFill>
                <a:highlight>
                  <a:srgbClr val="EEEFF1"/>
                </a:highlight>
                <a:latin typeface="Consolas" pitchFamily="34" charset="0"/>
                <a:ea typeface="Consolas" pitchFamily="34" charset="-122"/>
                <a:cs typeface="Consolas" pitchFamily="34" charset="-120"/>
              </a:rPr>
              <a:t>gpmc.msc</a:t>
            </a:r>
            <a:r>
              <a:rPr lang="en-US" sz="950" dirty="0">
                <a:solidFill>
                  <a:srgbClr val="15213F"/>
                </a:solidFill>
                <a:latin typeface="Roboto" pitchFamily="34" charset="0"/>
                <a:ea typeface="Roboto" pitchFamily="34" charset="-122"/>
                <a:cs typeface="Roboto" pitchFamily="34" charset="-120"/>
              </a:rPr>
              <a:t> and press Enter</a:t>
            </a:r>
            <a:endParaRPr lang="en-US" sz="950" dirty="0"/>
          </a:p>
        </p:txBody>
      </p:sp>
      <p:sp>
        <p:nvSpPr>
          <p:cNvPr id="23" name="Text 15"/>
          <p:cNvSpPr/>
          <p:nvPr/>
        </p:nvSpPr>
        <p:spPr>
          <a:xfrm>
            <a:off x="493871" y="4436388"/>
            <a:ext cx="6670715"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3"/>
            </a:pPr>
            <a:r>
              <a:rPr lang="en-US" sz="950" dirty="0">
                <a:solidFill>
                  <a:srgbClr val="15213F"/>
                </a:solidFill>
                <a:latin typeface="Roboto" pitchFamily="34" charset="0"/>
                <a:ea typeface="Roboto" pitchFamily="34" charset="-122"/>
                <a:cs typeface="Roboto" pitchFamily="34" charset="-120"/>
              </a:rPr>
              <a:t>Expand </a:t>
            </a:r>
            <a:r>
              <a:rPr lang="en-US" sz="950" b="1" dirty="0">
                <a:solidFill>
                  <a:srgbClr val="15213F"/>
                </a:solidFill>
                <a:latin typeface="Roboto" pitchFamily="34" charset="0"/>
                <a:ea typeface="Roboto" pitchFamily="34" charset="-122"/>
                <a:cs typeface="Roboto" pitchFamily="34" charset="-120"/>
              </a:rPr>
              <a:t>Forest</a:t>
            </a:r>
            <a:r>
              <a:rPr lang="en-US" sz="950" dirty="0">
                <a:solidFill>
                  <a:srgbClr val="15213F"/>
                </a:solidFill>
                <a:latin typeface="Roboto" pitchFamily="34" charset="0"/>
                <a:ea typeface="Roboto" pitchFamily="34" charset="-122"/>
                <a:cs typeface="Roboto" pitchFamily="34" charset="-120"/>
              </a:rPr>
              <a:t> &gt; </a:t>
            </a:r>
            <a:r>
              <a:rPr lang="en-US" sz="950" b="1" dirty="0">
                <a:solidFill>
                  <a:srgbClr val="15213F"/>
                </a:solidFill>
                <a:latin typeface="Roboto" pitchFamily="34" charset="0"/>
                <a:ea typeface="Roboto" pitchFamily="34" charset="-122"/>
                <a:cs typeface="Roboto" pitchFamily="34" charset="-120"/>
              </a:rPr>
              <a:t>Domains</a:t>
            </a:r>
            <a:r>
              <a:rPr lang="en-US" sz="950" dirty="0">
                <a:solidFill>
                  <a:srgbClr val="15213F"/>
                </a:solidFill>
                <a:latin typeface="Roboto" pitchFamily="34" charset="0"/>
                <a:ea typeface="Roboto" pitchFamily="34" charset="-122"/>
                <a:cs typeface="Roboto" pitchFamily="34" charset="-120"/>
              </a:rPr>
              <a:t> &gt; </a:t>
            </a:r>
            <a:r>
              <a:rPr lang="en-US" sz="950" b="1" dirty="0">
                <a:solidFill>
                  <a:srgbClr val="15213F"/>
                </a:solidFill>
                <a:latin typeface="Roboto" pitchFamily="34" charset="0"/>
                <a:ea typeface="Roboto" pitchFamily="34" charset="-122"/>
                <a:cs typeface="Roboto" pitchFamily="34" charset="-120"/>
              </a:rPr>
              <a:t>YourDomain.com</a:t>
            </a:r>
            <a:endParaRPr lang="en-US" sz="950" dirty="0"/>
          </a:p>
        </p:txBody>
      </p:sp>
      <p:sp>
        <p:nvSpPr>
          <p:cNvPr id="24" name="Text 16"/>
          <p:cNvSpPr/>
          <p:nvPr/>
        </p:nvSpPr>
        <p:spPr>
          <a:xfrm>
            <a:off x="493871" y="4677013"/>
            <a:ext cx="6670715"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4"/>
            </a:pPr>
            <a:r>
              <a:rPr lang="en-US" sz="950" dirty="0">
                <a:solidFill>
                  <a:srgbClr val="15213F"/>
                </a:solidFill>
                <a:latin typeface="Roboto" pitchFamily="34" charset="0"/>
                <a:ea typeface="Roboto" pitchFamily="34" charset="-122"/>
                <a:cs typeface="Roboto" pitchFamily="34" charset="-120"/>
              </a:rPr>
              <a:t>Right-click </a:t>
            </a:r>
            <a:r>
              <a:rPr lang="en-US" sz="950" b="1" dirty="0">
                <a:solidFill>
                  <a:srgbClr val="15213F"/>
                </a:solidFill>
                <a:latin typeface="Roboto" pitchFamily="34" charset="0"/>
                <a:ea typeface="Roboto" pitchFamily="34" charset="-122"/>
                <a:cs typeface="Roboto" pitchFamily="34" charset="-120"/>
              </a:rPr>
              <a:t>Group Policy Objects</a:t>
            </a:r>
            <a:r>
              <a:rPr lang="en-US" sz="950" dirty="0">
                <a:solidFill>
                  <a:srgbClr val="15213F"/>
                </a:solidFill>
                <a:latin typeface="Roboto" pitchFamily="34" charset="0"/>
                <a:ea typeface="Roboto" pitchFamily="34" charset="-122"/>
                <a:cs typeface="Roboto" pitchFamily="34" charset="-120"/>
              </a:rPr>
              <a:t> and select </a:t>
            </a:r>
            <a:r>
              <a:rPr lang="en-US" sz="950" b="1" dirty="0">
                <a:solidFill>
                  <a:srgbClr val="15213F"/>
                </a:solidFill>
                <a:latin typeface="Roboto" pitchFamily="34" charset="0"/>
                <a:ea typeface="Roboto" pitchFamily="34" charset="-122"/>
                <a:cs typeface="Roboto" pitchFamily="34" charset="-120"/>
              </a:rPr>
              <a:t>New</a:t>
            </a:r>
            <a:r>
              <a:rPr lang="en-US" sz="950" dirty="0">
                <a:solidFill>
                  <a:srgbClr val="15213F"/>
                </a:solidFill>
                <a:latin typeface="Roboto" pitchFamily="34" charset="0"/>
                <a:ea typeface="Roboto" pitchFamily="34" charset="-122"/>
                <a:cs typeface="Roboto" pitchFamily="34" charset="-120"/>
              </a:rPr>
              <a:t> to create a GPO</a:t>
            </a:r>
            <a:endParaRPr lang="en-US" sz="950" dirty="0"/>
          </a:p>
        </p:txBody>
      </p:sp>
      <p:sp>
        <p:nvSpPr>
          <p:cNvPr id="25" name="Text 17"/>
          <p:cNvSpPr/>
          <p:nvPr/>
        </p:nvSpPr>
        <p:spPr>
          <a:xfrm>
            <a:off x="493871" y="4917638"/>
            <a:ext cx="6670715"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5"/>
            </a:pPr>
            <a:r>
              <a:rPr lang="en-US" sz="950" dirty="0">
                <a:solidFill>
                  <a:srgbClr val="15213F"/>
                </a:solidFill>
                <a:latin typeface="Roboto" pitchFamily="34" charset="0"/>
                <a:ea typeface="Roboto" pitchFamily="34" charset="-122"/>
                <a:cs typeface="Roboto" pitchFamily="34" charset="-120"/>
              </a:rPr>
              <a:t>Name your GPO descriptively (e.g., "Workstation Security Hardening")</a:t>
            </a:r>
            <a:endParaRPr lang="en-US" sz="950" dirty="0"/>
          </a:p>
        </p:txBody>
      </p:sp>
      <p:sp>
        <p:nvSpPr>
          <p:cNvPr id="26" name="Text 18"/>
          <p:cNvSpPr/>
          <p:nvPr/>
        </p:nvSpPr>
        <p:spPr>
          <a:xfrm>
            <a:off x="493871" y="5158264"/>
            <a:ext cx="6670715"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6"/>
            </a:pPr>
            <a:r>
              <a:rPr lang="en-US" sz="950" dirty="0">
                <a:solidFill>
                  <a:srgbClr val="15213F"/>
                </a:solidFill>
                <a:latin typeface="Roboto" pitchFamily="34" charset="0"/>
                <a:ea typeface="Roboto" pitchFamily="34" charset="-122"/>
                <a:cs typeface="Roboto" pitchFamily="34" charset="-120"/>
              </a:rPr>
              <a:t>Right-click the new GPO and select </a:t>
            </a:r>
            <a:r>
              <a:rPr lang="en-US" sz="950" b="1" dirty="0">
                <a:solidFill>
                  <a:srgbClr val="15213F"/>
                </a:solidFill>
                <a:latin typeface="Roboto" pitchFamily="34" charset="0"/>
                <a:ea typeface="Roboto" pitchFamily="34" charset="-122"/>
                <a:cs typeface="Roboto" pitchFamily="34" charset="-120"/>
              </a:rPr>
              <a:t>Edit</a:t>
            </a:r>
            <a:r>
              <a:rPr lang="en-US" sz="950" dirty="0">
                <a:solidFill>
                  <a:srgbClr val="15213F"/>
                </a:solidFill>
                <a:latin typeface="Roboto" pitchFamily="34" charset="0"/>
                <a:ea typeface="Roboto" pitchFamily="34" charset="-122"/>
                <a:cs typeface="Roboto" pitchFamily="34" charset="-120"/>
              </a:rPr>
              <a:t> to configure settings</a:t>
            </a:r>
            <a:endParaRPr lang="en-US" sz="950" dirty="0"/>
          </a:p>
        </p:txBody>
      </p:sp>
      <p:sp>
        <p:nvSpPr>
          <p:cNvPr id="27" name="Text 19"/>
          <p:cNvSpPr/>
          <p:nvPr/>
        </p:nvSpPr>
        <p:spPr>
          <a:xfrm>
            <a:off x="493871" y="5398889"/>
            <a:ext cx="6670715"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7"/>
            </a:pPr>
            <a:r>
              <a:rPr lang="en-US" sz="950" dirty="0">
                <a:solidFill>
                  <a:srgbClr val="15213F"/>
                </a:solidFill>
                <a:latin typeface="Roboto" pitchFamily="34" charset="0"/>
                <a:ea typeface="Roboto" pitchFamily="34" charset="-122"/>
                <a:cs typeface="Roboto" pitchFamily="34" charset="-120"/>
              </a:rPr>
              <a:t>Link the GPO to an OU by right-clicking the target OU and selecting </a:t>
            </a:r>
            <a:r>
              <a:rPr lang="en-US" sz="950" b="1" dirty="0">
                <a:solidFill>
                  <a:srgbClr val="15213F"/>
                </a:solidFill>
                <a:latin typeface="Roboto" pitchFamily="34" charset="0"/>
                <a:ea typeface="Roboto" pitchFamily="34" charset="-122"/>
                <a:cs typeface="Roboto" pitchFamily="34" charset="-120"/>
              </a:rPr>
              <a:t>Link an Existing GPO</a:t>
            </a:r>
            <a:endParaRPr lang="en-US" sz="950" dirty="0"/>
          </a:p>
        </p:txBody>
      </p:sp>
      <p:pic>
        <p:nvPicPr>
          <p:cNvPr id="28" name="Image 6" descr="preencoded.png"/>
          <p:cNvPicPr>
            <a:picLocks noChangeAspect="1"/>
          </p:cNvPicPr>
          <p:nvPr/>
        </p:nvPicPr>
        <p:blipFill>
          <a:blip r:embed="rId12"/>
          <a:stretch>
            <a:fillRect/>
          </a:stretch>
        </p:blipFill>
        <p:spPr>
          <a:xfrm>
            <a:off x="7473434" y="3306842"/>
            <a:ext cx="6670715" cy="4522827"/>
          </a:xfrm>
          <a:prstGeom prst="rect">
            <a:avLst/>
          </a:prstGeom>
        </p:spPr>
      </p:pic>
      <p:sp>
        <p:nvSpPr>
          <p:cNvPr id="29" name="Text 20"/>
          <p:cNvSpPr/>
          <p:nvPr/>
        </p:nvSpPr>
        <p:spPr>
          <a:xfrm>
            <a:off x="7473434" y="7968496"/>
            <a:ext cx="6670715" cy="395049"/>
          </a:xfrm>
          <a:prstGeom prst="rect">
            <a:avLst/>
          </a:prstGeom>
          <a:noFill/>
          <a:ln/>
        </p:spPr>
        <p:txBody>
          <a:bodyPr wrap="square" lIns="0" tIns="0" rIns="0" bIns="0" rtlCol="0" anchor="t"/>
          <a:lstStyle/>
          <a:p>
            <a:pPr marL="0" indent="0" algn="l">
              <a:lnSpc>
                <a:spcPts val="1550"/>
              </a:lnSpc>
              <a:buNone/>
            </a:pPr>
            <a:r>
              <a:rPr lang="en-US" sz="950" b="1" dirty="0">
                <a:solidFill>
                  <a:srgbClr val="15213F"/>
                </a:solidFill>
                <a:latin typeface="Roboto" pitchFamily="34" charset="0"/>
                <a:ea typeface="Roboto" pitchFamily="34" charset="-122"/>
                <a:cs typeface="Roboto" pitchFamily="34" charset="-120"/>
              </a:rPr>
              <a:t>GPO Processing Order:</a:t>
            </a:r>
            <a:r>
              <a:rPr lang="en-US" sz="950" dirty="0">
                <a:solidFill>
                  <a:srgbClr val="15213F"/>
                </a:solidFill>
                <a:latin typeface="Roboto" pitchFamily="34" charset="0"/>
                <a:ea typeface="Roboto" pitchFamily="34" charset="-122"/>
                <a:cs typeface="Roboto" pitchFamily="34" charset="-120"/>
              </a:rPr>
              <a:t> Understanding the LSDOU acronym is critical: </a:t>
            </a:r>
            <a:r>
              <a:rPr lang="en-US" sz="950" b="1" dirty="0">
                <a:solidFill>
                  <a:srgbClr val="15213F"/>
                </a:solidFill>
                <a:latin typeface="Roboto" pitchFamily="34" charset="0"/>
                <a:ea typeface="Roboto" pitchFamily="34" charset="-122"/>
                <a:cs typeface="Roboto" pitchFamily="34" charset="-120"/>
              </a:rPr>
              <a:t>L</a:t>
            </a:r>
            <a:r>
              <a:rPr lang="en-US" sz="950" dirty="0">
                <a:solidFill>
                  <a:srgbClr val="15213F"/>
                </a:solidFill>
                <a:latin typeface="Roboto" pitchFamily="34" charset="0"/>
                <a:ea typeface="Roboto" pitchFamily="34" charset="-122"/>
                <a:cs typeface="Roboto" pitchFamily="34" charset="-120"/>
              </a:rPr>
              <a:t>ocal, </a:t>
            </a:r>
            <a:r>
              <a:rPr lang="en-US" sz="950" b="1" dirty="0">
                <a:solidFill>
                  <a:srgbClr val="15213F"/>
                </a:solidFill>
                <a:latin typeface="Roboto" pitchFamily="34" charset="0"/>
                <a:ea typeface="Roboto" pitchFamily="34" charset="-122"/>
                <a:cs typeface="Roboto" pitchFamily="34" charset="-120"/>
              </a:rPr>
              <a:t>S</a:t>
            </a:r>
            <a:r>
              <a:rPr lang="en-US" sz="950" dirty="0">
                <a:solidFill>
                  <a:srgbClr val="15213F"/>
                </a:solidFill>
                <a:latin typeface="Roboto" pitchFamily="34" charset="0"/>
                <a:ea typeface="Roboto" pitchFamily="34" charset="-122"/>
                <a:cs typeface="Roboto" pitchFamily="34" charset="-120"/>
              </a:rPr>
              <a:t>ite, </a:t>
            </a:r>
            <a:r>
              <a:rPr lang="en-US" sz="950" b="1" dirty="0">
                <a:solidFill>
                  <a:srgbClr val="15213F"/>
                </a:solidFill>
                <a:latin typeface="Roboto" pitchFamily="34" charset="0"/>
                <a:ea typeface="Roboto" pitchFamily="34" charset="-122"/>
                <a:cs typeface="Roboto" pitchFamily="34" charset="-120"/>
              </a:rPr>
              <a:t>D</a:t>
            </a:r>
            <a:r>
              <a:rPr lang="en-US" sz="950" dirty="0">
                <a:solidFill>
                  <a:srgbClr val="15213F"/>
                </a:solidFill>
                <a:latin typeface="Roboto" pitchFamily="34" charset="0"/>
                <a:ea typeface="Roboto" pitchFamily="34" charset="-122"/>
                <a:cs typeface="Roboto" pitchFamily="34" charset="-120"/>
              </a:rPr>
              <a:t>omain, </a:t>
            </a:r>
            <a:r>
              <a:rPr lang="en-US" sz="950" b="1" dirty="0">
                <a:solidFill>
                  <a:srgbClr val="15213F"/>
                </a:solidFill>
                <a:latin typeface="Roboto" pitchFamily="34" charset="0"/>
                <a:ea typeface="Roboto" pitchFamily="34" charset="-122"/>
                <a:cs typeface="Roboto" pitchFamily="34" charset="-120"/>
              </a:rPr>
              <a:t>O</a:t>
            </a:r>
            <a:r>
              <a:rPr lang="en-US" sz="950" dirty="0">
                <a:solidFill>
                  <a:srgbClr val="15213F"/>
                </a:solidFill>
                <a:latin typeface="Roboto" pitchFamily="34" charset="0"/>
                <a:ea typeface="Roboto" pitchFamily="34" charset="-122"/>
                <a:cs typeface="Roboto" pitchFamily="34" charset="-120"/>
              </a:rPr>
              <a:t>rganizational </a:t>
            </a:r>
            <a:r>
              <a:rPr lang="en-US" sz="950" b="1" dirty="0">
                <a:solidFill>
                  <a:srgbClr val="15213F"/>
                </a:solidFill>
                <a:latin typeface="Roboto" pitchFamily="34" charset="0"/>
                <a:ea typeface="Roboto" pitchFamily="34" charset="-122"/>
                <a:cs typeface="Roboto" pitchFamily="34" charset="-120"/>
              </a:rPr>
              <a:t>U</a:t>
            </a:r>
            <a:r>
              <a:rPr lang="en-US" sz="950" dirty="0">
                <a:solidFill>
                  <a:srgbClr val="15213F"/>
                </a:solidFill>
                <a:latin typeface="Roboto" pitchFamily="34" charset="0"/>
                <a:ea typeface="Roboto" pitchFamily="34" charset="-122"/>
                <a:cs typeface="Roboto" pitchFamily="34" charset="-120"/>
              </a:rPr>
              <a:t>nit. Settings applied later override earlier ones unless "Enforced" or "Block Inheritance" is configured.</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5345</Words>
  <Application>Microsoft Office PowerPoint</Application>
  <PresentationFormat>Custom</PresentationFormat>
  <Paragraphs>354</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Roboto Slab Light</vt:lpstr>
      <vt:lpstr>Roboto Slab</vt:lpstr>
      <vt:lpstr>Consolas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Nilesh Panchal</cp:lastModifiedBy>
  <cp:revision>9</cp:revision>
  <dcterms:created xsi:type="dcterms:W3CDTF">2025-11-06T13:49:31Z</dcterms:created>
  <dcterms:modified xsi:type="dcterms:W3CDTF">2025-11-06T14:03:53Z</dcterms:modified>
</cp:coreProperties>
</file>